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 id="214748368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y="10287000" cx="18288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Fira Sans"/>
      <p:regular r:id="rId39"/>
      <p:bold r:id="rId40"/>
      <p:italic r:id="rId41"/>
      <p:boldItalic r:id="rId42"/>
    </p:embeddedFont>
    <p:embeddedFont>
      <p:font typeface="Helvetica Neue"/>
      <p:regular r:id="rId43"/>
      <p:bold r:id="rId44"/>
      <p:italic r:id="rId45"/>
      <p:boldItalic r:id="rId46"/>
    </p:embeddedFont>
    <p:embeddedFont>
      <p:font typeface="Open Sans"/>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683995-4237-4DF0-BE70-07BE530CE9A2}">
  <a:tblStyle styleId="{D7683995-4237-4DF0-BE70-07BE530CE9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12E7500-5D85-44FC-A215-09002CA8B06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bold.fntdata"/><Relationship Id="rId20" Type="http://schemas.openxmlformats.org/officeDocument/2006/relationships/slide" Target="slides/slide12.xml"/><Relationship Id="rId42" Type="http://schemas.openxmlformats.org/officeDocument/2006/relationships/font" Target="fonts/FiraSans-boldItalic.fntdata"/><Relationship Id="rId41" Type="http://schemas.openxmlformats.org/officeDocument/2006/relationships/font" Target="fonts/FiraSans-italic.fntdata"/><Relationship Id="rId22" Type="http://schemas.openxmlformats.org/officeDocument/2006/relationships/slide" Target="slides/slide14.xml"/><Relationship Id="rId44" Type="http://schemas.openxmlformats.org/officeDocument/2006/relationships/font" Target="fonts/HelveticaNeue-bold.fntdata"/><Relationship Id="rId21" Type="http://schemas.openxmlformats.org/officeDocument/2006/relationships/slide" Target="slides/slide13.xml"/><Relationship Id="rId43" Type="http://schemas.openxmlformats.org/officeDocument/2006/relationships/font" Target="fonts/HelveticaNeue-regular.fntdata"/><Relationship Id="rId24" Type="http://schemas.openxmlformats.org/officeDocument/2006/relationships/slide" Target="slides/slide16.xml"/><Relationship Id="rId46" Type="http://schemas.openxmlformats.org/officeDocument/2006/relationships/font" Target="fonts/HelveticaNeue-boldItalic.fntdata"/><Relationship Id="rId23" Type="http://schemas.openxmlformats.org/officeDocument/2006/relationships/slide" Target="slides/slide15.xml"/><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48" Type="http://schemas.openxmlformats.org/officeDocument/2006/relationships/font" Target="fonts/OpenSans-boldItalic.fntdata"/><Relationship Id="rId25" Type="http://schemas.openxmlformats.org/officeDocument/2006/relationships/slide" Target="slides/slide17.xml"/><Relationship Id="rId47" Type="http://schemas.openxmlformats.org/officeDocument/2006/relationships/font" Target="fonts/OpenSans-bold.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regular.fntdata"/><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Roboto-italic.fntdata"/><Relationship Id="rId10" Type="http://schemas.openxmlformats.org/officeDocument/2006/relationships/slide" Target="slides/slide2.xml"/><Relationship Id="rId32" Type="http://schemas.openxmlformats.org/officeDocument/2006/relationships/font" Target="fonts/Roboto-bold.fntdata"/><Relationship Id="rId13" Type="http://schemas.openxmlformats.org/officeDocument/2006/relationships/slide" Target="slides/slide5.xml"/><Relationship Id="rId35" Type="http://schemas.openxmlformats.org/officeDocument/2006/relationships/font" Target="fonts/Montserrat-regular.fntdata"/><Relationship Id="rId12" Type="http://schemas.openxmlformats.org/officeDocument/2006/relationships/slide" Target="slides/slide4.xml"/><Relationship Id="rId34" Type="http://schemas.openxmlformats.org/officeDocument/2006/relationships/font" Target="fonts/Roboto-boldItalic.fntdata"/><Relationship Id="rId15" Type="http://schemas.openxmlformats.org/officeDocument/2006/relationships/slide" Target="slides/slide7.xml"/><Relationship Id="rId37" Type="http://schemas.openxmlformats.org/officeDocument/2006/relationships/font" Target="fonts/Montserrat-italic.fntdata"/><Relationship Id="rId14" Type="http://schemas.openxmlformats.org/officeDocument/2006/relationships/slide" Target="slides/slide6.xml"/><Relationship Id="rId36" Type="http://schemas.openxmlformats.org/officeDocument/2006/relationships/font" Target="fonts/Montserrat-bold.fntdata"/><Relationship Id="rId17" Type="http://schemas.openxmlformats.org/officeDocument/2006/relationships/slide" Target="slides/slide9.xml"/><Relationship Id="rId39" Type="http://schemas.openxmlformats.org/officeDocument/2006/relationships/font" Target="fonts/FiraSans-regular.fntdata"/><Relationship Id="rId16" Type="http://schemas.openxmlformats.org/officeDocument/2006/relationships/slide" Target="slides/slide8.xml"/><Relationship Id="rId38" Type="http://schemas.openxmlformats.org/officeDocument/2006/relationships/font" Target="fonts/Montserrat-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ML Notebooks - Link : takes you to the code files for all the Machine Learning models we ran for this project</a:t>
            </a:r>
            <a:endParaRPr/>
          </a:p>
        </p:txBody>
      </p:sp>
      <p:sp>
        <p:nvSpPr>
          <p:cNvPr id="190" name="Google Shape;1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16d40b108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16d40b1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16d40b108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a16d40b108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16d40b108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16d40b10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19726d31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19726d31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19726d31b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a19726d31b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a1a8382af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a1a8382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We'll navigate through the challenges and solutions in deploying our winning model. First, we'll cover the critical aspect of data privacy and compliance, emphasizing our strict adherence to regulations and secure data practices. Next, the focus shifts to mitigating model bias, highlighting our commitment to fairness through regular assessments and the utilization of diverse data sets. We'll also discuss the importance of adapting to changing customer behaviors, ensuring our model stays relevant by incorporating the latest market trends. Additionally, it's crucial to strike a balance between relying on model predictions and human judgment, ensuring our sales team leverages data insights without becoming overly dependent on them. Lastly, we delve into the technicalities of integrating this model into our existing systems, outlining the collaborative efforts with IT professionals and our strategy for a phased, problem-solving-focused rollout. This holistic approach guarantees not only the technical success of our model but also aligns with our ethical standards and business objectives.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1a8382af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1a8382af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We'll navigate through the challenges and solutions in deploying our winning model. First, we'll cover the critical aspect of data privacy and compliance, emphasizing our strict adherence to regulations and secure data practices. Next, the focus shifts to mitigating model bias, highlighting our commitment to fairness through regular assessments and the utilization of diverse data sets. We'll also discuss the importance of adapting to changing customer behaviors, ensuring our model stays relevant by incorporating the latest market trends. Additionally, it's crucial to strike a balance between relying on model predictions and human judgment, ensuring our sales team leverages data insights without becoming overly dependent on them. Lastly, we delve into the technicalities of integrating this model into our existing systems, outlining the collaborative efforts with IT professionals and our strategy for a phased, problem-solving-focused rollout. This holistic approach guarantees not only the technical success of our model but also aligns with our ethical standards and business objectives.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a1d4b3428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a1d4b3428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18e67715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a18e6771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in this part, we'll explore the key components of our Deployment Strategy for the predictive model, aimed at enhancing our year-end sales campaign. Firstly, we're integrating the model with our CRM systems for more effective customer targeting. Secondly, we're emphasizing the importance of training our sales team to understand and utilize the model's insights for better customer engagement. Thirdly, continuous monitoring and updating of the model are crucial to maintain its accuracy and relevance in a dynamic market. Lastly, we're establishing a feedback loop with our sales team to refine the model based on real-world experiences and responses. Each of these components is vital to the success of our deployment strategy, ensuring our campaign is both effective and efficient.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a18e67715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a18e6771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We'll navigate through the challenges and solutions in deploying our winning model. First, we'll cover the critical aspect of data privacy and compliance, emphasizing our strict adherence to regulations and secure data practices. Next, the focus shifts to mitigating model bias, highlighting our commitment to fairness through regular assessments and the utilization of diverse data sets. We'll also discuss the importance of adapting to changing customer behaviors, ensuring our model stays relevant by incorporating the latest market trends. Additionally, it's crucial to strike a balance between relying on model predictions and human judgment, ensuring our sales team leverages data insights without becoming overly dependent on them. Lastly, we delve into the technicalities of integrating this model into our existing systems, outlining the collaborative efforts with IT professionals and our strategy for a phased, problem-solving-focused rollout. This holistic approach guarantees not only the technical success of our model but also aligns with our ethical standards and business objectives.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5e68214d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5e68214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a18e677158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a18e67715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We delve into three crucial risks associated with the deployment of our predictive model. Firstly, we address the "Risk of Low Adoption," highlighting the importance of engaging customers effectively to ensure they understand and see the value in our gold membership offer. Secondly, the "Risk of Model Overfitting" is discussed, underscoring our commitment to developing a robust model that generalizes well to unseen data, not just the data it was trained on. Lastly, we focus on "Operational Risks," emphasizing our proactive approach in identifying and mitigating potential technical or logistical challenges during the model's deployment. This slide aims to assure stakeholders of our thorough risk assessment and management strategies, ensuring a smooth and successful implementation of our predictive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a18e677158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a18e67715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In this concluding slide, we highlight the success of our project. We effectively harnessed a rich dataset to classify customers and identified key features, including income, recency, and spending, as influential factors in customer response. Our model shows promising accuracy, enabling us to efficiently target receptive customers while maintaining a cost-effective approach by focusing on existing customers. Furthermore, we emphasize our commitment to continuous improvement, ensuring adaptability to evolving customer behavior for sustained success……thank you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a19726d31b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a19726d31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1c0334b3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1c0334b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Super store wants to target potential customers who would buy the gold membership when approached through </a:t>
            </a:r>
            <a:r>
              <a:rPr lang="en-US"/>
              <a:t>telemarketing</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1a3f80cfe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1a3f80cf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Problems that the superstore currently face are: 1. Difficulty in </a:t>
            </a:r>
            <a:r>
              <a:rPr lang="en-US"/>
              <a:t>pinpointing</a:t>
            </a:r>
            <a:r>
              <a:rPr lang="en-US"/>
              <a:t> the potential buyers for the gold membership, 2. Unable to predict the customer response - which might lead to wasted investment, 3. It is tough and very costly to reach out to every customer for the </a:t>
            </a:r>
            <a:r>
              <a:rPr lang="en-US"/>
              <a:t>membership</a:t>
            </a:r>
            <a:r>
              <a:rPr lang="en-US"/>
              <a:t> drive, 4. Unable to analyse and utilise existing customer data, 5. It is difficult to achieve efficient targeted marketing, ;;;; finally all these might lead to 6. Low </a:t>
            </a:r>
            <a:r>
              <a:rPr lang="en-US"/>
              <a:t>subscription</a:t>
            </a:r>
            <a:r>
              <a:rPr lang="en-US"/>
              <a:t> uptake - which would effect campaign success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1a3f80cfe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1a3f80cfe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With the Data Mining solutions, store will be able to perform : 1. Targeted Marketing to reach out to potential buyers and reduce wasteful spending, 2. They can analyse customer behavior to offer them relevant deals, 3. It is able to lower costs and improve revenue with the predictive analytics, 4. Super store can offer personalized promotions to customers with the insights, 5. They can optimise their marketing budget with precision marketing, 6. Leveraging all these they can achieve business growth.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1a3f80cfe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1a3f80cfe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this business, we </a:t>
            </a:r>
            <a:r>
              <a:rPr lang="en-US"/>
              <a:t>considered</a:t>
            </a:r>
            <a:r>
              <a:rPr lang="en-US"/>
              <a:t> F1 score as the metric as both FN and FP would </a:t>
            </a:r>
            <a:r>
              <a:rPr lang="en-US"/>
              <a:t>affect</a:t>
            </a:r>
            <a:r>
              <a:rPr lang="en-US"/>
              <a:t> the business in a badway. But out of them, we gave more importance to Recall as we feel that missing potential customers for the membership drive would lead to more loss compared to reaching out to few people who would not sign up for the membership.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16d40b10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16d40b10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16d40b108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a16d40b108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
          <p:cNvPicPr preferRelativeResize="0"/>
          <p:nvPr/>
        </p:nvPicPr>
        <p:blipFill rotWithShape="1">
          <a:blip r:embed="rId2">
            <a:alphaModFix amt="30000"/>
          </a:blip>
          <a:srcRect b="0" l="0" r="19015" t="0"/>
          <a:stretch/>
        </p:blipFill>
        <p:spPr>
          <a:xfrm>
            <a:off x="10389175" y="314125"/>
            <a:ext cx="7898826" cy="9753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1"/>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2" name="Google Shape;72;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2"/>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8" name="Google Shape;78;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85" name="Shape 85"/>
        <p:cNvGrpSpPr/>
        <p:nvPr/>
      </p:nvGrpSpPr>
      <p:grpSpPr>
        <a:xfrm>
          <a:off x="0" y="0"/>
          <a:ext cx="0" cy="0"/>
          <a:chOff x="0" y="0"/>
          <a:chExt cx="0" cy="0"/>
        </a:xfrm>
      </p:grpSpPr>
      <p:sp>
        <p:nvSpPr>
          <p:cNvPr id="86" name="Google Shape;86;p14"/>
          <p:cNvSpPr txBox="1"/>
          <p:nvPr>
            <p:ph type="title"/>
          </p:nvPr>
        </p:nvSpPr>
        <p:spPr>
          <a:xfrm>
            <a:off x="904875" y="714375"/>
            <a:ext cx="16478400" cy="10752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87" name="Google Shape;87;p14"/>
          <p:cNvSpPr txBox="1"/>
          <p:nvPr>
            <p:ph idx="1" type="body"/>
          </p:nvPr>
        </p:nvSpPr>
        <p:spPr>
          <a:xfrm>
            <a:off x="904875" y="1684472"/>
            <a:ext cx="16478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88" name="Google Shape;88;p14"/>
          <p:cNvSpPr txBox="1"/>
          <p:nvPr>
            <p:ph idx="2"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330200" lvl="0" marL="457200" rtl="0" algn="l">
              <a:lnSpc>
                <a:spcPct val="90000"/>
              </a:lnSpc>
              <a:spcBef>
                <a:spcPts val="3400"/>
              </a:spcBef>
              <a:spcAft>
                <a:spcPts val="0"/>
              </a:spcAft>
              <a:buClr>
                <a:srgbClr val="FFFFFF"/>
              </a:buClr>
              <a:buSzPts val="1600"/>
              <a:buChar char="•"/>
              <a:defRPr/>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89" name="Google Shape;89;p14"/>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0" name="Shape 90"/>
        <p:cNvGrpSpPr/>
        <p:nvPr/>
      </p:nvGrpSpPr>
      <p:grpSpPr>
        <a:xfrm>
          <a:off x="0" y="0"/>
          <a:ext cx="0" cy="0"/>
          <a:chOff x="0" y="0"/>
          <a:chExt cx="0" cy="0"/>
        </a:xfrm>
      </p:grpSpPr>
      <p:sp>
        <p:nvSpPr>
          <p:cNvPr id="91" name="Google Shape;91;p15"/>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2" name="Shape 92"/>
        <p:cNvGrpSpPr/>
        <p:nvPr/>
      </p:nvGrpSpPr>
      <p:grpSpPr>
        <a:xfrm>
          <a:off x="0" y="0"/>
          <a:ext cx="0" cy="0"/>
          <a:chOff x="0" y="0"/>
          <a:chExt cx="0" cy="0"/>
        </a:xfrm>
      </p:grpSpPr>
      <p:sp>
        <p:nvSpPr>
          <p:cNvPr id="93" name="Google Shape;93;p16"/>
          <p:cNvSpPr/>
          <p:nvPr>
            <p:ph idx="2" type="pic"/>
          </p:nvPr>
        </p:nvSpPr>
        <p:spPr>
          <a:xfrm>
            <a:off x="-1133475" y="-2790825"/>
            <a:ext cx="21383400" cy="14272800"/>
          </a:xfrm>
          <a:prstGeom prst="rect">
            <a:avLst/>
          </a:prstGeom>
          <a:noFill/>
          <a:ln>
            <a:noFill/>
          </a:ln>
        </p:spPr>
      </p:sp>
      <p:sp>
        <p:nvSpPr>
          <p:cNvPr id="94" name="Google Shape;94;p16"/>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95" name="Shape 95"/>
        <p:cNvGrpSpPr/>
        <p:nvPr/>
      </p:nvGrpSpPr>
      <p:grpSpPr>
        <a:xfrm>
          <a:off x="0" y="0"/>
          <a:ext cx="0" cy="0"/>
          <a:chOff x="0" y="0"/>
          <a:chExt cx="0" cy="0"/>
        </a:xfrm>
      </p:grpSpPr>
      <p:sp>
        <p:nvSpPr>
          <p:cNvPr id="96" name="Google Shape;96;p17"/>
          <p:cNvSpPr/>
          <p:nvPr>
            <p:ph idx="2" type="pic"/>
          </p:nvPr>
        </p:nvSpPr>
        <p:spPr>
          <a:xfrm>
            <a:off x="11572875" y="5314057"/>
            <a:ext cx="6096000" cy="4057800"/>
          </a:xfrm>
          <a:prstGeom prst="rect">
            <a:avLst/>
          </a:prstGeom>
          <a:noFill/>
          <a:ln>
            <a:noFill/>
          </a:ln>
        </p:spPr>
      </p:sp>
      <p:sp>
        <p:nvSpPr>
          <p:cNvPr id="97" name="Google Shape;97;p17"/>
          <p:cNvSpPr/>
          <p:nvPr>
            <p:ph idx="3" type="pic"/>
          </p:nvPr>
        </p:nvSpPr>
        <p:spPr>
          <a:xfrm>
            <a:off x="-2200275" y="952500"/>
            <a:ext cx="17024400" cy="8458200"/>
          </a:xfrm>
          <a:prstGeom prst="rect">
            <a:avLst/>
          </a:prstGeom>
          <a:noFill/>
          <a:ln>
            <a:noFill/>
          </a:ln>
        </p:spPr>
      </p:sp>
      <p:sp>
        <p:nvSpPr>
          <p:cNvPr id="98" name="Google Shape;98;p17"/>
          <p:cNvSpPr/>
          <p:nvPr>
            <p:ph idx="4" type="pic"/>
          </p:nvPr>
        </p:nvSpPr>
        <p:spPr>
          <a:xfrm>
            <a:off x="11572875" y="952500"/>
            <a:ext cx="6096000" cy="4057800"/>
          </a:xfrm>
          <a:prstGeom prst="rect">
            <a:avLst/>
          </a:prstGeom>
          <a:noFill/>
          <a:ln>
            <a:noFill/>
          </a:ln>
        </p:spPr>
      </p:sp>
      <p:sp>
        <p:nvSpPr>
          <p:cNvPr id="99" name="Google Shape;99;p17"/>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0" name="Shape 100"/>
        <p:cNvGrpSpPr/>
        <p:nvPr/>
      </p:nvGrpSpPr>
      <p:grpSpPr>
        <a:xfrm>
          <a:off x="0" y="0"/>
          <a:ext cx="0" cy="0"/>
          <a:chOff x="0" y="0"/>
          <a:chExt cx="0" cy="0"/>
        </a:xfrm>
      </p:grpSpPr>
      <p:sp>
        <p:nvSpPr>
          <p:cNvPr id="101" name="Google Shape;101;p18"/>
          <p:cNvSpPr txBox="1"/>
          <p:nvPr>
            <p:ph idx="1" type="body"/>
          </p:nvPr>
        </p:nvSpPr>
        <p:spPr>
          <a:xfrm>
            <a:off x="1860619" y="8006590"/>
            <a:ext cx="15112200" cy="4776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2800"/>
              <a:buFont typeface="Helvetica Neue"/>
              <a:buNone/>
              <a:defRPr b="1" sz="28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2" name="Google Shape;102;p18"/>
          <p:cNvSpPr txBox="1"/>
          <p:nvPr>
            <p:ph idx="2" type="body"/>
          </p:nvPr>
        </p:nvSpPr>
        <p:spPr>
          <a:xfrm>
            <a:off x="1315442" y="3704895"/>
            <a:ext cx="15657000" cy="2877000"/>
          </a:xfrm>
          <a:prstGeom prst="rect">
            <a:avLst/>
          </a:prstGeom>
          <a:noFill/>
          <a:ln>
            <a:noFill/>
          </a:ln>
        </p:spPr>
        <p:txBody>
          <a:bodyPr anchorCtr="0" anchor="ctr" bIns="38100" lIns="38100" spcFirstLastPara="1" rIns="38100" wrap="square" tIns="38100">
            <a:noAutofit/>
          </a:bodyPr>
          <a:lstStyle>
            <a:lvl1pPr indent="-228600" lvl="0" marL="4572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1pPr>
            <a:lvl2pPr indent="-228600" lvl="1" marL="9144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2pPr>
            <a:lvl3pPr indent="-228600" lvl="2" marL="13716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3pPr>
            <a:lvl4pPr indent="-228600" lvl="3" marL="18288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4pPr>
            <a:lvl5pPr indent="-228600" lvl="4" marL="22860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3" name="Google Shape;103;p18"/>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104" name="Shape 104"/>
        <p:cNvGrpSpPr/>
        <p:nvPr/>
      </p:nvGrpSpPr>
      <p:grpSpPr>
        <a:xfrm>
          <a:off x="0" y="0"/>
          <a:ext cx="0" cy="0"/>
          <a:chOff x="0" y="0"/>
          <a:chExt cx="0" cy="0"/>
        </a:xfrm>
      </p:grpSpPr>
      <p:sp>
        <p:nvSpPr>
          <p:cNvPr id="105" name="Google Shape;105;p19"/>
          <p:cNvSpPr txBox="1"/>
          <p:nvPr>
            <p:ph idx="1" type="body"/>
          </p:nvPr>
        </p:nvSpPr>
        <p:spPr>
          <a:xfrm>
            <a:off x="904875" y="6196635"/>
            <a:ext cx="16478400" cy="700800"/>
          </a:xfrm>
          <a:prstGeom prst="rect">
            <a:avLst/>
          </a:prstGeom>
          <a:noFill/>
          <a:ln>
            <a:noFill/>
          </a:ln>
        </p:spPr>
        <p:txBody>
          <a:bodyPr anchorCtr="0" anchor="t" bIns="34300" lIns="34300" spcFirstLastPara="1" rIns="34300" wrap="square" tIns="34300">
            <a:noAutofit/>
          </a:bodyPr>
          <a:lstStyle>
            <a:lvl1pPr indent="-228600" lvl="0" marL="457200" rtl="0" algn="ctr">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6" name="Google Shape;106;p19"/>
          <p:cNvSpPr txBox="1"/>
          <p:nvPr>
            <p:ph idx="2" type="body"/>
          </p:nvPr>
        </p:nvSpPr>
        <p:spPr>
          <a:xfrm>
            <a:off x="904875" y="701443"/>
            <a:ext cx="16478400" cy="5519400"/>
          </a:xfrm>
          <a:prstGeom prst="rect">
            <a:avLst/>
          </a:prstGeom>
          <a:noFill/>
          <a:ln>
            <a:noFill/>
          </a:ln>
        </p:spPr>
        <p:txBody>
          <a:bodyPr anchorCtr="0" anchor="b" bIns="38100" lIns="38100" spcFirstLastPara="1" rIns="38100" wrap="square" tIns="38100">
            <a:noAutofit/>
          </a:bodyPr>
          <a:lstStyle>
            <a:lvl1pPr indent="-228600" lvl="0" marL="457200" rtl="0" algn="ctr">
              <a:lnSpc>
                <a:spcPct val="80000"/>
              </a:lnSpc>
              <a:spcBef>
                <a:spcPts val="0"/>
              </a:spcBef>
              <a:spcAft>
                <a:spcPts val="0"/>
              </a:spcAft>
              <a:buClr>
                <a:srgbClr val="FFFFFF"/>
              </a:buClr>
              <a:buSzPts val="18800"/>
              <a:buFont typeface="Helvetica Neue"/>
              <a:buNone/>
              <a:defRPr b="1" sz="18800"/>
            </a:lvl1pPr>
            <a:lvl2pPr indent="-228600" lvl="1" marL="914400" rtl="0" algn="ctr">
              <a:lnSpc>
                <a:spcPct val="80000"/>
              </a:lnSpc>
              <a:spcBef>
                <a:spcPts val="0"/>
              </a:spcBef>
              <a:spcAft>
                <a:spcPts val="0"/>
              </a:spcAft>
              <a:buClr>
                <a:srgbClr val="FFFFFF"/>
              </a:buClr>
              <a:buSzPts val="18800"/>
              <a:buFont typeface="Helvetica Neue"/>
              <a:buNone/>
              <a:defRPr b="1" sz="18800"/>
            </a:lvl2pPr>
            <a:lvl3pPr indent="-228600" lvl="2" marL="1371600" rtl="0" algn="ctr">
              <a:lnSpc>
                <a:spcPct val="80000"/>
              </a:lnSpc>
              <a:spcBef>
                <a:spcPts val="0"/>
              </a:spcBef>
              <a:spcAft>
                <a:spcPts val="0"/>
              </a:spcAft>
              <a:buClr>
                <a:srgbClr val="FFFFFF"/>
              </a:buClr>
              <a:buSzPts val="18800"/>
              <a:buFont typeface="Helvetica Neue"/>
              <a:buNone/>
              <a:defRPr b="1" sz="18800"/>
            </a:lvl3pPr>
            <a:lvl4pPr indent="-228600" lvl="3" marL="1828800" rtl="0" algn="ctr">
              <a:lnSpc>
                <a:spcPct val="80000"/>
              </a:lnSpc>
              <a:spcBef>
                <a:spcPts val="0"/>
              </a:spcBef>
              <a:spcAft>
                <a:spcPts val="0"/>
              </a:spcAft>
              <a:buClr>
                <a:srgbClr val="FFFFFF"/>
              </a:buClr>
              <a:buSzPts val="18800"/>
              <a:buFont typeface="Helvetica Neue"/>
              <a:buNone/>
              <a:defRPr b="1" sz="18800"/>
            </a:lvl4pPr>
            <a:lvl5pPr indent="-228600" lvl="4" marL="2286000" rtl="0" algn="ctr">
              <a:lnSpc>
                <a:spcPct val="80000"/>
              </a:lnSpc>
              <a:spcBef>
                <a:spcPts val="0"/>
              </a:spcBef>
              <a:spcAft>
                <a:spcPts val="0"/>
              </a:spcAft>
              <a:buClr>
                <a:srgbClr val="FFFFFF"/>
              </a:buClr>
              <a:buSzPts val="18800"/>
              <a:buFont typeface="Helvetica Neue"/>
              <a:buNone/>
              <a:defRPr b="1" sz="18800"/>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7" name="Google Shape;107;p19"/>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08" name="Shape 108"/>
        <p:cNvGrpSpPr/>
        <p:nvPr/>
      </p:nvGrpSpPr>
      <p:grpSpPr>
        <a:xfrm>
          <a:off x="0" y="0"/>
          <a:ext cx="0" cy="0"/>
          <a:chOff x="0" y="0"/>
          <a:chExt cx="0" cy="0"/>
        </a:xfrm>
      </p:grpSpPr>
      <p:sp>
        <p:nvSpPr>
          <p:cNvPr id="109" name="Google Shape;109;p20"/>
          <p:cNvSpPr txBox="1"/>
          <p:nvPr>
            <p:ph idx="1" type="body"/>
          </p:nvPr>
        </p:nvSpPr>
        <p:spPr>
          <a:xfrm>
            <a:off x="904875" y="3690632"/>
            <a:ext cx="16478400" cy="2905800"/>
          </a:xfrm>
          <a:prstGeom prst="rect">
            <a:avLst/>
          </a:prstGeom>
          <a:noFill/>
          <a:ln>
            <a:noFill/>
          </a:ln>
        </p:spPr>
        <p:txBody>
          <a:bodyPr anchorCtr="0" anchor="ctr" bIns="38100" lIns="38100" spcFirstLastPara="1" rIns="38100" wrap="square" tIns="38100">
            <a:noAutofit/>
          </a:bodyPr>
          <a:lstStyle>
            <a:lvl1pPr indent="-228600" lvl="0" marL="4572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1pPr>
            <a:lvl2pPr indent="-228600" lvl="1" marL="9144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2pPr>
            <a:lvl3pPr indent="-228600" lvl="2" marL="13716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3pPr>
            <a:lvl4pPr indent="-228600" lvl="3" marL="18288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4pPr>
            <a:lvl5pPr indent="-228600" lvl="4" marL="22860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0" name="Google Shape;110;p20"/>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11" name="Shape 111"/>
        <p:cNvGrpSpPr/>
        <p:nvPr/>
      </p:nvGrpSpPr>
      <p:grpSpPr>
        <a:xfrm>
          <a:off x="0" y="0"/>
          <a:ext cx="0" cy="0"/>
          <a:chOff x="0" y="0"/>
          <a:chExt cx="0" cy="0"/>
        </a:xfrm>
      </p:grpSpPr>
      <p:sp>
        <p:nvSpPr>
          <p:cNvPr id="112" name="Google Shape;112;p21"/>
          <p:cNvSpPr txBox="1"/>
          <p:nvPr>
            <p:ph type="title"/>
          </p:nvPr>
        </p:nvSpPr>
        <p:spPr>
          <a:xfrm>
            <a:off x="904875" y="714375"/>
            <a:ext cx="16478400" cy="10764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13" name="Google Shape;113;p21"/>
          <p:cNvSpPr txBox="1"/>
          <p:nvPr>
            <p:ph idx="1" type="body"/>
          </p:nvPr>
        </p:nvSpPr>
        <p:spPr>
          <a:xfrm>
            <a:off x="904875" y="1684472"/>
            <a:ext cx="16478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4" name="Google Shape;114;p21"/>
          <p:cNvSpPr txBox="1"/>
          <p:nvPr>
            <p:ph idx="2"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228600" lvl="0" marL="457200" rtl="0" algn="l">
              <a:lnSpc>
                <a:spcPct val="100000"/>
              </a:lnSpc>
              <a:spcBef>
                <a:spcPts val="1400"/>
              </a:spcBef>
              <a:spcAft>
                <a:spcPts val="0"/>
              </a:spcAft>
              <a:buClr>
                <a:srgbClr val="FFFFFF"/>
              </a:buClr>
              <a:buSzPts val="4200"/>
              <a:buFont typeface="Helvetica Neue"/>
              <a:buNone/>
              <a:defRPr sz="4200"/>
            </a:lvl1pPr>
            <a:lvl2pPr indent="-228600" lvl="1" marL="914400" rtl="0" algn="l">
              <a:lnSpc>
                <a:spcPct val="100000"/>
              </a:lnSpc>
              <a:spcBef>
                <a:spcPts val="1400"/>
              </a:spcBef>
              <a:spcAft>
                <a:spcPts val="0"/>
              </a:spcAft>
              <a:buClr>
                <a:srgbClr val="FFFFFF"/>
              </a:buClr>
              <a:buSzPts val="4200"/>
              <a:buFont typeface="Helvetica Neue"/>
              <a:buNone/>
              <a:defRPr sz="4200"/>
            </a:lvl2pPr>
            <a:lvl3pPr indent="-228600" lvl="2" marL="1371600" rtl="0" algn="l">
              <a:lnSpc>
                <a:spcPct val="100000"/>
              </a:lnSpc>
              <a:spcBef>
                <a:spcPts val="1400"/>
              </a:spcBef>
              <a:spcAft>
                <a:spcPts val="0"/>
              </a:spcAft>
              <a:buClr>
                <a:srgbClr val="FFFFFF"/>
              </a:buClr>
              <a:buSzPts val="4200"/>
              <a:buFont typeface="Helvetica Neue"/>
              <a:buNone/>
              <a:defRPr sz="4200"/>
            </a:lvl3pPr>
            <a:lvl4pPr indent="-228600" lvl="3" marL="1828800" rtl="0" algn="l">
              <a:lnSpc>
                <a:spcPct val="100000"/>
              </a:lnSpc>
              <a:spcBef>
                <a:spcPts val="1400"/>
              </a:spcBef>
              <a:spcAft>
                <a:spcPts val="0"/>
              </a:spcAft>
              <a:buClr>
                <a:srgbClr val="FFFFFF"/>
              </a:buClr>
              <a:buSzPts val="4200"/>
              <a:buFont typeface="Helvetica Neue"/>
              <a:buNone/>
              <a:defRPr sz="4200"/>
            </a:lvl4pPr>
            <a:lvl5pPr indent="-228600" lvl="4" marL="2286000" rtl="0" algn="l">
              <a:lnSpc>
                <a:spcPct val="100000"/>
              </a:lnSpc>
              <a:spcBef>
                <a:spcPts val="1400"/>
              </a:spcBef>
              <a:spcAft>
                <a:spcPts val="0"/>
              </a:spcAft>
              <a:buClr>
                <a:srgbClr val="FFFFFF"/>
              </a:buClr>
              <a:buSzPts val="4200"/>
              <a:buFont typeface="Helvetica Neue"/>
              <a:buNone/>
              <a:defRPr sz="4200"/>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5" name="Google Shape;115;p21"/>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9" name="Google Shape;19;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6" name="Shape 116"/>
        <p:cNvGrpSpPr/>
        <p:nvPr/>
      </p:nvGrpSpPr>
      <p:grpSpPr>
        <a:xfrm>
          <a:off x="0" y="0"/>
          <a:ext cx="0" cy="0"/>
          <a:chOff x="0" y="0"/>
          <a:chExt cx="0" cy="0"/>
        </a:xfrm>
      </p:grpSpPr>
      <p:sp>
        <p:nvSpPr>
          <p:cNvPr id="117" name="Google Shape;117;p22"/>
          <p:cNvSpPr txBox="1"/>
          <p:nvPr>
            <p:ph type="title"/>
          </p:nvPr>
        </p:nvSpPr>
        <p:spPr>
          <a:xfrm>
            <a:off x="904875" y="714375"/>
            <a:ext cx="16478400" cy="10764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18" name="Google Shape;118;p22"/>
          <p:cNvSpPr txBox="1"/>
          <p:nvPr>
            <p:ph idx="1" type="body"/>
          </p:nvPr>
        </p:nvSpPr>
        <p:spPr>
          <a:xfrm>
            <a:off x="904875" y="1684472"/>
            <a:ext cx="16478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9" name="Google Shape;119;p22"/>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20" name="Shape 120"/>
        <p:cNvGrpSpPr/>
        <p:nvPr/>
      </p:nvGrpSpPr>
      <p:grpSpPr>
        <a:xfrm>
          <a:off x="0" y="0"/>
          <a:ext cx="0" cy="0"/>
          <a:chOff x="0" y="0"/>
          <a:chExt cx="0" cy="0"/>
        </a:xfrm>
      </p:grpSpPr>
      <p:sp>
        <p:nvSpPr>
          <p:cNvPr id="121" name="Google Shape;121;p23"/>
          <p:cNvSpPr txBox="1"/>
          <p:nvPr>
            <p:ph type="title"/>
          </p:nvPr>
        </p:nvSpPr>
        <p:spPr>
          <a:xfrm>
            <a:off x="904875" y="714375"/>
            <a:ext cx="7334400" cy="10764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22" name="Google Shape;122;p23"/>
          <p:cNvSpPr txBox="1"/>
          <p:nvPr>
            <p:ph idx="1" type="body"/>
          </p:nvPr>
        </p:nvSpPr>
        <p:spPr>
          <a:xfrm>
            <a:off x="904875" y="1684472"/>
            <a:ext cx="7334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3" name="Google Shape;123;p23"/>
          <p:cNvSpPr txBox="1"/>
          <p:nvPr>
            <p:ph idx="2" type="body"/>
          </p:nvPr>
        </p:nvSpPr>
        <p:spPr>
          <a:xfrm>
            <a:off x="904875" y="3186378"/>
            <a:ext cx="7334400" cy="6192000"/>
          </a:xfrm>
          <a:prstGeom prst="rect">
            <a:avLst/>
          </a:prstGeom>
          <a:noFill/>
          <a:ln>
            <a:noFill/>
          </a:ln>
        </p:spPr>
        <p:txBody>
          <a:bodyPr anchorCtr="0" anchor="t" bIns="38100" lIns="38100" spcFirstLastPara="1" rIns="38100" wrap="square" tIns="38100">
            <a:noAutofit/>
          </a:bodyPr>
          <a:lstStyle>
            <a:lvl1pPr indent="-330200" lvl="0" marL="457200" rtl="0" algn="l">
              <a:lnSpc>
                <a:spcPct val="90000"/>
              </a:lnSpc>
              <a:spcBef>
                <a:spcPts val="3400"/>
              </a:spcBef>
              <a:spcAft>
                <a:spcPts val="0"/>
              </a:spcAft>
              <a:buClr>
                <a:srgbClr val="FFFFFF"/>
              </a:buClr>
              <a:buSzPts val="1600"/>
              <a:buChar char="•"/>
              <a:defRPr/>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4" name="Google Shape;124;p23"/>
          <p:cNvSpPr/>
          <p:nvPr>
            <p:ph idx="3" type="pic"/>
          </p:nvPr>
        </p:nvSpPr>
        <p:spPr>
          <a:xfrm>
            <a:off x="4785150" y="947886"/>
            <a:ext cx="16897200" cy="8395200"/>
          </a:xfrm>
          <a:prstGeom prst="rect">
            <a:avLst/>
          </a:prstGeom>
          <a:noFill/>
          <a:ln>
            <a:noFill/>
          </a:ln>
        </p:spPr>
      </p:sp>
      <p:sp>
        <p:nvSpPr>
          <p:cNvPr id="125" name="Google Shape;125;p23"/>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26" name="Shape 126"/>
        <p:cNvGrpSpPr/>
        <p:nvPr/>
      </p:nvGrpSpPr>
      <p:grpSpPr>
        <a:xfrm>
          <a:off x="0" y="0"/>
          <a:ext cx="0" cy="0"/>
          <a:chOff x="0" y="0"/>
          <a:chExt cx="0" cy="0"/>
        </a:xfrm>
      </p:grpSpPr>
      <p:sp>
        <p:nvSpPr>
          <p:cNvPr id="127" name="Google Shape;127;p24"/>
          <p:cNvSpPr txBox="1"/>
          <p:nvPr>
            <p:ph idx="1"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330200" lvl="0" marL="457200" rtl="0" algn="l">
              <a:lnSpc>
                <a:spcPct val="90000"/>
              </a:lnSpc>
              <a:spcBef>
                <a:spcPts val="3400"/>
              </a:spcBef>
              <a:spcAft>
                <a:spcPts val="0"/>
              </a:spcAft>
              <a:buClr>
                <a:srgbClr val="FFFFFF"/>
              </a:buClr>
              <a:buSzPts val="1600"/>
              <a:buChar char="•"/>
              <a:defRPr/>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8" name="Google Shape;128;p24"/>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129" name="Shape 129"/>
        <p:cNvGrpSpPr/>
        <p:nvPr/>
      </p:nvGrpSpPr>
      <p:grpSpPr>
        <a:xfrm>
          <a:off x="0" y="0"/>
          <a:ext cx="0" cy="0"/>
          <a:chOff x="0" y="0"/>
          <a:chExt cx="0" cy="0"/>
        </a:xfrm>
      </p:grpSpPr>
      <p:sp>
        <p:nvSpPr>
          <p:cNvPr id="130" name="Google Shape;130;p25"/>
          <p:cNvSpPr/>
          <p:nvPr>
            <p:ph idx="2" type="pic"/>
          </p:nvPr>
        </p:nvSpPr>
        <p:spPr>
          <a:xfrm>
            <a:off x="-323850" y="-3028950"/>
            <a:ext cx="22098000" cy="13525800"/>
          </a:xfrm>
          <a:prstGeom prst="rect">
            <a:avLst/>
          </a:prstGeom>
          <a:noFill/>
          <a:ln>
            <a:noFill/>
          </a:ln>
        </p:spPr>
      </p:sp>
      <p:sp>
        <p:nvSpPr>
          <p:cNvPr id="131" name="Google Shape;131;p25"/>
          <p:cNvSpPr txBox="1"/>
          <p:nvPr>
            <p:ph type="title"/>
          </p:nvPr>
        </p:nvSpPr>
        <p:spPr>
          <a:xfrm>
            <a:off x="904875" y="5343525"/>
            <a:ext cx="16478400" cy="3486000"/>
          </a:xfrm>
          <a:prstGeom prst="rect">
            <a:avLst/>
          </a:prstGeom>
          <a:noFill/>
          <a:ln>
            <a:noFill/>
          </a:ln>
        </p:spPr>
        <p:txBody>
          <a:bodyPr anchorCtr="0" anchor="b" bIns="38100" lIns="38100" spcFirstLastPara="1" rIns="38100" wrap="square" tIns="38100">
            <a:normAutofit/>
          </a:bodyPr>
          <a:lstStyle>
            <a:lvl1pPr lvl="0" rtl="0" algn="l">
              <a:lnSpc>
                <a:spcPct val="80000"/>
              </a:lnSpc>
              <a:spcBef>
                <a:spcPts val="0"/>
              </a:spcBef>
              <a:spcAft>
                <a:spcPts val="0"/>
              </a:spcAft>
              <a:buClr>
                <a:srgbClr val="FFFFFF"/>
              </a:buClr>
              <a:buSzPts val="8800"/>
              <a:buFont typeface="Helvetica Neue"/>
              <a:buNone/>
              <a:defRPr sz="8800"/>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32" name="Google Shape;132;p25"/>
          <p:cNvSpPr txBox="1"/>
          <p:nvPr>
            <p:ph idx="1" type="body"/>
          </p:nvPr>
        </p:nvSpPr>
        <p:spPr>
          <a:xfrm>
            <a:off x="905768" y="829603"/>
            <a:ext cx="16476600" cy="4776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2800"/>
              <a:buFont typeface="Helvetica Neue"/>
              <a:buNone/>
              <a:defRPr b="1" sz="28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33" name="Google Shape;133;p25"/>
          <p:cNvSpPr txBox="1"/>
          <p:nvPr>
            <p:ph idx="3" type="body"/>
          </p:nvPr>
        </p:nvSpPr>
        <p:spPr>
          <a:xfrm>
            <a:off x="904875" y="8707433"/>
            <a:ext cx="16478400" cy="858600"/>
          </a:xfrm>
          <a:prstGeom prst="rect">
            <a:avLst/>
          </a:prstGeom>
          <a:noFill/>
          <a:ln>
            <a:noFill/>
          </a:ln>
        </p:spPr>
        <p:txBody>
          <a:bodyPr anchorCtr="0" anchor="t" bIns="38100" lIns="38100" spcFirstLastPara="1" rIns="38100" wrap="square" tIns="381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228600" lvl="1" marL="914400" rtl="0" algn="l">
              <a:lnSpc>
                <a:spcPct val="100000"/>
              </a:lnSpc>
              <a:spcBef>
                <a:spcPts val="0"/>
              </a:spcBef>
              <a:spcAft>
                <a:spcPts val="0"/>
              </a:spcAft>
              <a:buClr>
                <a:srgbClr val="FFFFFF"/>
              </a:buClr>
              <a:buSzPts val="4200"/>
              <a:buFont typeface="Helvetica Neue"/>
              <a:buNone/>
              <a:defRPr b="1" sz="4200"/>
            </a:lvl2pPr>
            <a:lvl3pPr indent="-228600" lvl="2" marL="1371600" rtl="0" algn="l">
              <a:lnSpc>
                <a:spcPct val="100000"/>
              </a:lnSpc>
              <a:spcBef>
                <a:spcPts val="0"/>
              </a:spcBef>
              <a:spcAft>
                <a:spcPts val="0"/>
              </a:spcAft>
              <a:buClr>
                <a:srgbClr val="FFFFFF"/>
              </a:buClr>
              <a:buSzPts val="4200"/>
              <a:buFont typeface="Helvetica Neue"/>
              <a:buNone/>
              <a:defRPr b="1" sz="4200"/>
            </a:lvl3pPr>
            <a:lvl4pPr indent="-228600" lvl="3" marL="1828800" rtl="0" algn="l">
              <a:lnSpc>
                <a:spcPct val="100000"/>
              </a:lnSpc>
              <a:spcBef>
                <a:spcPts val="0"/>
              </a:spcBef>
              <a:spcAft>
                <a:spcPts val="0"/>
              </a:spcAft>
              <a:buClr>
                <a:srgbClr val="FFFFFF"/>
              </a:buClr>
              <a:buSzPts val="4200"/>
              <a:buFont typeface="Helvetica Neue"/>
              <a:buNone/>
              <a:defRPr b="1" sz="4200"/>
            </a:lvl4pPr>
            <a:lvl5pPr indent="-228600" lvl="4" marL="2286000" rtl="0" algn="l">
              <a:lnSpc>
                <a:spcPct val="100000"/>
              </a:lnSpc>
              <a:spcBef>
                <a:spcPts val="0"/>
              </a:spcBef>
              <a:spcAft>
                <a:spcPts val="0"/>
              </a:spcAft>
              <a:buClr>
                <a:srgbClr val="FFFFFF"/>
              </a:buClr>
              <a:buSzPts val="4200"/>
              <a:buFont typeface="Helvetica Neue"/>
              <a:buNone/>
              <a:defRPr b="1" sz="4200"/>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34" name="Google Shape;134;p25"/>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26"/>
          <p:cNvSpPr txBox="1"/>
          <p:nvPr>
            <p:ph type="title"/>
          </p:nvPr>
        </p:nvSpPr>
        <p:spPr>
          <a:xfrm>
            <a:off x="1257300" y="547688"/>
            <a:ext cx="15773400" cy="1988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Clr>
                <a:schemeClr val="dk1"/>
              </a:buClr>
              <a:buSzPts val="27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137" name="Google Shape;137;p26"/>
          <p:cNvSpPr txBox="1"/>
          <p:nvPr>
            <p:ph idx="1" type="body"/>
          </p:nvPr>
        </p:nvSpPr>
        <p:spPr>
          <a:xfrm>
            <a:off x="1257300" y="2738438"/>
            <a:ext cx="15773400" cy="6526800"/>
          </a:xfrm>
          <a:prstGeom prst="rect">
            <a:avLst/>
          </a:prstGeom>
          <a:noFill/>
          <a:ln>
            <a:noFill/>
          </a:ln>
        </p:spPr>
        <p:txBody>
          <a:bodyPr anchorCtr="0" anchor="t" bIns="68550" lIns="137150" spcFirstLastPara="1" rIns="137150" wrap="square" tIns="68550">
            <a:normAutofit/>
          </a:bodyPr>
          <a:lstStyle>
            <a:lvl1pPr indent="-400050" lvl="0" marL="457200" rtl="0" algn="l">
              <a:lnSpc>
                <a:spcPct val="90000"/>
              </a:lnSpc>
              <a:spcBef>
                <a:spcPts val="1500"/>
              </a:spcBef>
              <a:spcAft>
                <a:spcPts val="0"/>
              </a:spcAft>
              <a:buClr>
                <a:schemeClr val="dk1"/>
              </a:buClr>
              <a:buSzPts val="2700"/>
              <a:buChar char="•"/>
              <a:defRPr/>
            </a:lvl1pPr>
            <a:lvl2pPr indent="-400050" lvl="1" marL="914400" rtl="0" algn="l">
              <a:lnSpc>
                <a:spcPct val="90000"/>
              </a:lnSpc>
              <a:spcBef>
                <a:spcPts val="800"/>
              </a:spcBef>
              <a:spcAft>
                <a:spcPts val="0"/>
              </a:spcAft>
              <a:buClr>
                <a:schemeClr val="dk1"/>
              </a:buClr>
              <a:buSzPts val="2700"/>
              <a:buChar char="•"/>
              <a:defRPr/>
            </a:lvl2pPr>
            <a:lvl3pPr indent="-400050" lvl="2" marL="1371600" rtl="0" algn="l">
              <a:lnSpc>
                <a:spcPct val="90000"/>
              </a:lnSpc>
              <a:spcBef>
                <a:spcPts val="800"/>
              </a:spcBef>
              <a:spcAft>
                <a:spcPts val="0"/>
              </a:spcAft>
              <a:buClr>
                <a:schemeClr val="dk1"/>
              </a:buClr>
              <a:buSzPts val="2700"/>
              <a:buChar char="•"/>
              <a:defRPr/>
            </a:lvl3pPr>
            <a:lvl4pPr indent="-400050" lvl="3" marL="1828800" rtl="0" algn="l">
              <a:lnSpc>
                <a:spcPct val="90000"/>
              </a:lnSpc>
              <a:spcBef>
                <a:spcPts val="800"/>
              </a:spcBef>
              <a:spcAft>
                <a:spcPts val="0"/>
              </a:spcAft>
              <a:buClr>
                <a:schemeClr val="dk1"/>
              </a:buClr>
              <a:buSzPts val="2700"/>
              <a:buChar char="•"/>
              <a:defRPr/>
            </a:lvl4pPr>
            <a:lvl5pPr indent="-400050" lvl="4" marL="2286000" rtl="0" algn="l">
              <a:lnSpc>
                <a:spcPct val="90000"/>
              </a:lnSpc>
              <a:spcBef>
                <a:spcPts val="800"/>
              </a:spcBef>
              <a:spcAft>
                <a:spcPts val="0"/>
              </a:spcAft>
              <a:buClr>
                <a:schemeClr val="dk1"/>
              </a:buClr>
              <a:buSzPts val="2700"/>
              <a:buChar char="•"/>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138" name="Google Shape;138;p26"/>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rtl="0" algn="l">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139" name="Google Shape;139;p26"/>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rtl="0" algn="ctr">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140" name="Google Shape;140;p26"/>
          <p:cNvSpPr txBox="1"/>
          <p:nvPr>
            <p:ph idx="12" type="sldNum"/>
          </p:nvPr>
        </p:nvSpPr>
        <p:spPr>
          <a:xfrm>
            <a:off x="12915900" y="9534525"/>
            <a:ext cx="4114800" cy="354000"/>
          </a:xfrm>
          <a:prstGeom prst="rect">
            <a:avLst/>
          </a:prstGeom>
          <a:noFill/>
          <a:ln>
            <a:noFill/>
          </a:ln>
        </p:spPr>
        <p:txBody>
          <a:bodyPr anchorCtr="0" anchor="ctr" bIns="68550" lIns="137150" spcFirstLastPara="1" rIns="137150" wrap="square" tIns="6855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幻灯片">
  <p:cSld name="3_标题幻灯片">
    <p:spTree>
      <p:nvGrpSpPr>
        <p:cNvPr id="141" name="Shape 141"/>
        <p:cNvGrpSpPr/>
        <p:nvPr/>
      </p:nvGrpSpPr>
      <p:grpSpPr>
        <a:xfrm>
          <a:off x="0" y="0"/>
          <a:ext cx="0" cy="0"/>
          <a:chOff x="0" y="0"/>
          <a:chExt cx="0" cy="0"/>
        </a:xfrm>
      </p:grpSpPr>
      <p:pic>
        <p:nvPicPr>
          <p:cNvPr descr="资源 434302" id="142" name="Google Shape;142;p27"/>
          <p:cNvPicPr preferRelativeResize="0"/>
          <p:nvPr/>
        </p:nvPicPr>
        <p:blipFill rotWithShape="1">
          <a:blip r:embed="rId2">
            <a:alphaModFix/>
          </a:blip>
          <a:srcRect b="0" l="0" r="0" t="0"/>
          <a:stretch/>
        </p:blipFill>
        <p:spPr>
          <a:xfrm>
            <a:off x="4763" y="-21907"/>
            <a:ext cx="18283236" cy="10308908"/>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sp>
        <p:nvSpPr>
          <p:cNvPr id="148" name="Google Shape;148;p29"/>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149" name="Google Shape;149;p29"/>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150" name="Google Shape;150;p2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1" name="Shape 151"/>
        <p:cNvGrpSpPr/>
        <p:nvPr/>
      </p:nvGrpSpPr>
      <p:grpSpPr>
        <a:xfrm>
          <a:off x="0" y="0"/>
          <a:ext cx="0" cy="0"/>
          <a:chOff x="0" y="0"/>
          <a:chExt cx="0" cy="0"/>
        </a:xfrm>
      </p:grpSpPr>
      <p:sp>
        <p:nvSpPr>
          <p:cNvPr id="152" name="Google Shape;152;p30"/>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153" name="Google Shape;153;p3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 name="Shape 154"/>
        <p:cNvGrpSpPr/>
        <p:nvPr/>
      </p:nvGrpSpPr>
      <p:grpSpPr>
        <a:xfrm>
          <a:off x="0" y="0"/>
          <a:ext cx="0" cy="0"/>
          <a:chOff x="0" y="0"/>
          <a:chExt cx="0" cy="0"/>
        </a:xfrm>
      </p:grpSpPr>
      <p:sp>
        <p:nvSpPr>
          <p:cNvPr id="155" name="Google Shape;155;p31"/>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56" name="Google Shape;156;p31"/>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rtl="0">
              <a:spcBef>
                <a:spcPts val="0"/>
              </a:spcBef>
              <a:spcAft>
                <a:spcPts val="0"/>
              </a:spcAft>
              <a:buSzPts val="36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157" name="Google Shape;157;p3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8" name="Shape 158"/>
        <p:cNvGrpSpPr/>
        <p:nvPr/>
      </p:nvGrpSpPr>
      <p:grpSpPr>
        <a:xfrm>
          <a:off x="0" y="0"/>
          <a:ext cx="0" cy="0"/>
          <a:chOff x="0" y="0"/>
          <a:chExt cx="0" cy="0"/>
        </a:xfrm>
      </p:grpSpPr>
      <p:sp>
        <p:nvSpPr>
          <p:cNvPr id="159" name="Google Shape;159;p32"/>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60" name="Google Shape;160;p32"/>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161" name="Google Shape;161;p32"/>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162" name="Google Shape;162;p3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 name="Shape 163"/>
        <p:cNvGrpSpPr/>
        <p:nvPr/>
      </p:nvGrpSpPr>
      <p:grpSpPr>
        <a:xfrm>
          <a:off x="0" y="0"/>
          <a:ext cx="0" cy="0"/>
          <a:chOff x="0" y="0"/>
          <a:chExt cx="0" cy="0"/>
        </a:xfrm>
      </p:grpSpPr>
      <p:sp>
        <p:nvSpPr>
          <p:cNvPr id="164" name="Google Shape;164;p33"/>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65" name="Google Shape;165;p3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6" name="Shape 166"/>
        <p:cNvGrpSpPr/>
        <p:nvPr/>
      </p:nvGrpSpPr>
      <p:grpSpPr>
        <a:xfrm>
          <a:off x="0" y="0"/>
          <a:ext cx="0" cy="0"/>
          <a:chOff x="0" y="0"/>
          <a:chExt cx="0" cy="0"/>
        </a:xfrm>
      </p:grpSpPr>
      <p:sp>
        <p:nvSpPr>
          <p:cNvPr id="167" name="Google Shape;167;p34"/>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8" name="Google Shape;168;p34"/>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rtl="0">
              <a:spcBef>
                <a:spcPts val="0"/>
              </a:spcBef>
              <a:spcAft>
                <a:spcPts val="0"/>
              </a:spcAft>
              <a:buSzPts val="2400"/>
              <a:buChar char="●"/>
              <a:defRPr sz="24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169" name="Google Shape;169;p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0" name="Shape 170"/>
        <p:cNvGrpSpPr/>
        <p:nvPr/>
      </p:nvGrpSpPr>
      <p:grpSpPr>
        <a:xfrm>
          <a:off x="0" y="0"/>
          <a:ext cx="0" cy="0"/>
          <a:chOff x="0" y="0"/>
          <a:chExt cx="0" cy="0"/>
        </a:xfrm>
      </p:grpSpPr>
      <p:sp>
        <p:nvSpPr>
          <p:cNvPr id="171" name="Google Shape;171;p35"/>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72" name="Google Shape;172;p3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36"/>
          <p:cNvSpPr/>
          <p:nvPr/>
        </p:nvSpPr>
        <p:spPr>
          <a:xfrm>
            <a:off x="9144000" y="50"/>
            <a:ext cx="9144000" cy="102870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 name="Google Shape;175;p36"/>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rtl="0" algn="ctr">
              <a:spcBef>
                <a:spcPts val="0"/>
              </a:spcBef>
              <a:spcAft>
                <a:spcPts val="0"/>
              </a:spcAft>
              <a:buSzPts val="8400"/>
              <a:buNone/>
              <a:defRPr sz="8400"/>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
        <p:nvSpPr>
          <p:cNvPr id="176" name="Google Shape;176;p36"/>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7" name="Google Shape;177;p36"/>
          <p:cNvSpPr txBox="1"/>
          <p:nvPr>
            <p:ph idx="2" type="body"/>
          </p:nvPr>
        </p:nvSpPr>
        <p:spPr>
          <a:xfrm>
            <a:off x="9879000" y="1448400"/>
            <a:ext cx="7674000" cy="7390200"/>
          </a:xfrm>
          <a:prstGeom prst="rect">
            <a:avLst/>
          </a:prstGeom>
        </p:spPr>
        <p:txBody>
          <a:bodyPr anchorCtr="0" anchor="ctr" bIns="182850" lIns="182850" spcFirstLastPara="1" rIns="182850" wrap="square" tIns="182850">
            <a:normAutofit/>
          </a:bodyPr>
          <a:lstStyle>
            <a:lvl1pPr indent="-457200" lvl="0" marL="457200" rtl="0">
              <a:spcBef>
                <a:spcPts val="0"/>
              </a:spcBef>
              <a:spcAft>
                <a:spcPts val="0"/>
              </a:spcAft>
              <a:buClr>
                <a:schemeClr val="dk1"/>
              </a:buClr>
              <a:buSzPts val="3600"/>
              <a:buChar char="●"/>
              <a:defRPr>
                <a:solidFill>
                  <a:schemeClr val="dk1"/>
                </a:solidFill>
              </a:defRPr>
            </a:lvl1pPr>
            <a:lvl2pPr indent="-406400" lvl="1" marL="914400" rtl="0">
              <a:spcBef>
                <a:spcPts val="0"/>
              </a:spcBef>
              <a:spcAft>
                <a:spcPts val="0"/>
              </a:spcAft>
              <a:buClr>
                <a:schemeClr val="dk1"/>
              </a:buClr>
              <a:buSzPts val="2800"/>
              <a:buChar char="○"/>
              <a:defRPr>
                <a:solidFill>
                  <a:schemeClr val="dk1"/>
                </a:solidFill>
              </a:defRPr>
            </a:lvl2pPr>
            <a:lvl3pPr indent="-406400" lvl="2" marL="1371600" rtl="0">
              <a:spcBef>
                <a:spcPts val="0"/>
              </a:spcBef>
              <a:spcAft>
                <a:spcPts val="0"/>
              </a:spcAft>
              <a:buClr>
                <a:schemeClr val="dk1"/>
              </a:buClr>
              <a:buSzPts val="2800"/>
              <a:buChar char="■"/>
              <a:defRPr>
                <a:solidFill>
                  <a:schemeClr val="dk1"/>
                </a:solidFill>
              </a:defRPr>
            </a:lvl3pPr>
            <a:lvl4pPr indent="-406400" lvl="3" marL="1828800" rtl="0">
              <a:spcBef>
                <a:spcPts val="0"/>
              </a:spcBef>
              <a:spcAft>
                <a:spcPts val="0"/>
              </a:spcAft>
              <a:buClr>
                <a:schemeClr val="dk1"/>
              </a:buClr>
              <a:buSzPts val="2800"/>
              <a:buChar char="●"/>
              <a:defRPr>
                <a:solidFill>
                  <a:schemeClr val="dk1"/>
                </a:solidFill>
              </a:defRPr>
            </a:lvl4pPr>
            <a:lvl5pPr indent="-406400" lvl="4" marL="2286000" rtl="0">
              <a:spcBef>
                <a:spcPts val="0"/>
              </a:spcBef>
              <a:spcAft>
                <a:spcPts val="0"/>
              </a:spcAft>
              <a:buClr>
                <a:schemeClr val="dk1"/>
              </a:buClr>
              <a:buSzPts val="2800"/>
              <a:buChar char="○"/>
              <a:defRPr>
                <a:solidFill>
                  <a:schemeClr val="dk1"/>
                </a:solidFill>
              </a:defRPr>
            </a:lvl5pPr>
            <a:lvl6pPr indent="-406400" lvl="5" marL="2743200" rtl="0">
              <a:spcBef>
                <a:spcPts val="0"/>
              </a:spcBef>
              <a:spcAft>
                <a:spcPts val="0"/>
              </a:spcAft>
              <a:buClr>
                <a:schemeClr val="dk1"/>
              </a:buClr>
              <a:buSzPts val="2800"/>
              <a:buChar char="■"/>
              <a:defRPr>
                <a:solidFill>
                  <a:schemeClr val="dk1"/>
                </a:solidFill>
              </a:defRPr>
            </a:lvl6pPr>
            <a:lvl7pPr indent="-406400" lvl="6" marL="3200400" rtl="0">
              <a:spcBef>
                <a:spcPts val="0"/>
              </a:spcBef>
              <a:spcAft>
                <a:spcPts val="0"/>
              </a:spcAft>
              <a:buClr>
                <a:schemeClr val="dk1"/>
              </a:buClr>
              <a:buSzPts val="2800"/>
              <a:buChar char="●"/>
              <a:defRPr>
                <a:solidFill>
                  <a:schemeClr val="dk1"/>
                </a:solidFill>
              </a:defRPr>
            </a:lvl7pPr>
            <a:lvl8pPr indent="-406400" lvl="7" marL="3657600" rtl="0">
              <a:spcBef>
                <a:spcPts val="0"/>
              </a:spcBef>
              <a:spcAft>
                <a:spcPts val="0"/>
              </a:spcAft>
              <a:buClr>
                <a:schemeClr val="dk1"/>
              </a:buClr>
              <a:buSzPts val="2800"/>
              <a:buChar char="○"/>
              <a:defRPr>
                <a:solidFill>
                  <a:schemeClr val="dk1"/>
                </a:solidFill>
              </a:defRPr>
            </a:lvl8pPr>
            <a:lvl9pPr indent="-406400" lvl="8" marL="4114800" rtl="0">
              <a:spcBef>
                <a:spcPts val="0"/>
              </a:spcBef>
              <a:spcAft>
                <a:spcPts val="0"/>
              </a:spcAft>
              <a:buClr>
                <a:schemeClr val="dk1"/>
              </a:buClr>
              <a:buSzPts val="2800"/>
              <a:buChar char="■"/>
              <a:defRPr>
                <a:solidFill>
                  <a:schemeClr val="dk1"/>
                </a:solidFill>
              </a:defRPr>
            </a:lvl9pPr>
          </a:lstStyle>
          <a:p/>
        </p:txBody>
      </p:sp>
      <p:sp>
        <p:nvSpPr>
          <p:cNvPr id="178" name="Google Shape;178;p3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9" name="Shape 179"/>
        <p:cNvGrpSpPr/>
        <p:nvPr/>
      </p:nvGrpSpPr>
      <p:grpSpPr>
        <a:xfrm>
          <a:off x="0" y="0"/>
          <a:ext cx="0" cy="0"/>
          <a:chOff x="0" y="0"/>
          <a:chExt cx="0" cy="0"/>
        </a:xfrm>
      </p:grpSpPr>
      <p:sp>
        <p:nvSpPr>
          <p:cNvPr id="180" name="Google Shape;180;p37"/>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rtl="0">
              <a:lnSpc>
                <a:spcPct val="100000"/>
              </a:lnSpc>
              <a:spcBef>
                <a:spcPts val="0"/>
              </a:spcBef>
              <a:spcAft>
                <a:spcPts val="0"/>
              </a:spcAft>
              <a:buSzPts val="3600"/>
              <a:buNone/>
              <a:defRPr/>
            </a:lvl1pPr>
          </a:lstStyle>
          <a:p/>
        </p:txBody>
      </p:sp>
      <p:sp>
        <p:nvSpPr>
          <p:cNvPr id="181" name="Google Shape;181;p3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2" name="Shape 182"/>
        <p:cNvGrpSpPr/>
        <p:nvPr/>
      </p:nvGrpSpPr>
      <p:grpSpPr>
        <a:xfrm>
          <a:off x="0" y="0"/>
          <a:ext cx="0" cy="0"/>
          <a:chOff x="0" y="0"/>
          <a:chExt cx="0" cy="0"/>
        </a:xfrm>
      </p:grpSpPr>
      <p:sp>
        <p:nvSpPr>
          <p:cNvPr id="183" name="Google Shape;183;p38"/>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rtl="0" algn="ctr">
              <a:spcBef>
                <a:spcPts val="0"/>
              </a:spcBef>
              <a:spcAft>
                <a:spcPts val="0"/>
              </a:spcAft>
              <a:buSzPts val="24000"/>
              <a:buNone/>
              <a:defRPr sz="24000"/>
            </a:lvl1pPr>
            <a:lvl2pPr lvl="1" rtl="0" algn="ctr">
              <a:spcBef>
                <a:spcPts val="0"/>
              </a:spcBef>
              <a:spcAft>
                <a:spcPts val="0"/>
              </a:spcAft>
              <a:buSzPts val="24000"/>
              <a:buNone/>
              <a:defRPr sz="24000"/>
            </a:lvl2pPr>
            <a:lvl3pPr lvl="2" rtl="0" algn="ctr">
              <a:spcBef>
                <a:spcPts val="0"/>
              </a:spcBef>
              <a:spcAft>
                <a:spcPts val="0"/>
              </a:spcAft>
              <a:buSzPts val="24000"/>
              <a:buNone/>
              <a:defRPr sz="24000"/>
            </a:lvl3pPr>
            <a:lvl4pPr lvl="3" rtl="0" algn="ctr">
              <a:spcBef>
                <a:spcPts val="0"/>
              </a:spcBef>
              <a:spcAft>
                <a:spcPts val="0"/>
              </a:spcAft>
              <a:buSzPts val="24000"/>
              <a:buNone/>
              <a:defRPr sz="24000"/>
            </a:lvl4pPr>
            <a:lvl5pPr lvl="4" rtl="0" algn="ctr">
              <a:spcBef>
                <a:spcPts val="0"/>
              </a:spcBef>
              <a:spcAft>
                <a:spcPts val="0"/>
              </a:spcAft>
              <a:buSzPts val="24000"/>
              <a:buNone/>
              <a:defRPr sz="24000"/>
            </a:lvl5pPr>
            <a:lvl6pPr lvl="5" rtl="0" algn="ctr">
              <a:spcBef>
                <a:spcPts val="0"/>
              </a:spcBef>
              <a:spcAft>
                <a:spcPts val="0"/>
              </a:spcAft>
              <a:buSzPts val="24000"/>
              <a:buNone/>
              <a:defRPr sz="24000"/>
            </a:lvl6pPr>
            <a:lvl7pPr lvl="6" rtl="0" algn="ctr">
              <a:spcBef>
                <a:spcPts val="0"/>
              </a:spcBef>
              <a:spcAft>
                <a:spcPts val="0"/>
              </a:spcAft>
              <a:buSzPts val="24000"/>
              <a:buNone/>
              <a:defRPr sz="24000"/>
            </a:lvl7pPr>
            <a:lvl8pPr lvl="7" rtl="0" algn="ctr">
              <a:spcBef>
                <a:spcPts val="0"/>
              </a:spcBef>
              <a:spcAft>
                <a:spcPts val="0"/>
              </a:spcAft>
              <a:buSzPts val="24000"/>
              <a:buNone/>
              <a:defRPr sz="24000"/>
            </a:lvl8pPr>
            <a:lvl9pPr lvl="8" rtl="0" algn="ctr">
              <a:spcBef>
                <a:spcPts val="0"/>
              </a:spcBef>
              <a:spcAft>
                <a:spcPts val="0"/>
              </a:spcAft>
              <a:buSzPts val="24000"/>
              <a:buNone/>
              <a:defRPr sz="24000"/>
            </a:lvl9pPr>
          </a:lstStyle>
          <a:p>
            <a:r>
              <a:t>xx%</a:t>
            </a:r>
          </a:p>
        </p:txBody>
      </p:sp>
      <p:sp>
        <p:nvSpPr>
          <p:cNvPr id="184" name="Google Shape;184;p38"/>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rtl="0" algn="ctr">
              <a:spcBef>
                <a:spcPts val="0"/>
              </a:spcBef>
              <a:spcAft>
                <a:spcPts val="0"/>
              </a:spcAft>
              <a:buSzPts val="3600"/>
              <a:buChar char="●"/>
              <a:defRPr/>
            </a:lvl1pPr>
            <a:lvl2pPr indent="-406400" lvl="1" marL="914400" rtl="0" algn="ctr">
              <a:spcBef>
                <a:spcPts val="0"/>
              </a:spcBef>
              <a:spcAft>
                <a:spcPts val="0"/>
              </a:spcAft>
              <a:buSzPts val="2800"/>
              <a:buChar char="○"/>
              <a:defRPr/>
            </a:lvl2pPr>
            <a:lvl3pPr indent="-406400" lvl="2" marL="1371600" rtl="0" algn="ctr">
              <a:spcBef>
                <a:spcPts val="0"/>
              </a:spcBef>
              <a:spcAft>
                <a:spcPts val="0"/>
              </a:spcAft>
              <a:buSzPts val="2800"/>
              <a:buChar char="■"/>
              <a:defRPr/>
            </a:lvl3pPr>
            <a:lvl4pPr indent="-406400" lvl="3" marL="1828800" rtl="0" algn="ctr">
              <a:spcBef>
                <a:spcPts val="0"/>
              </a:spcBef>
              <a:spcAft>
                <a:spcPts val="0"/>
              </a:spcAft>
              <a:buSzPts val="2800"/>
              <a:buChar char="●"/>
              <a:defRPr/>
            </a:lvl4pPr>
            <a:lvl5pPr indent="-406400" lvl="4" marL="2286000" rtl="0" algn="ctr">
              <a:spcBef>
                <a:spcPts val="0"/>
              </a:spcBef>
              <a:spcAft>
                <a:spcPts val="0"/>
              </a:spcAft>
              <a:buSzPts val="2800"/>
              <a:buChar char="○"/>
              <a:defRPr/>
            </a:lvl5pPr>
            <a:lvl6pPr indent="-406400" lvl="5" marL="2743200" rtl="0" algn="ctr">
              <a:spcBef>
                <a:spcPts val="0"/>
              </a:spcBef>
              <a:spcAft>
                <a:spcPts val="0"/>
              </a:spcAft>
              <a:buSzPts val="2800"/>
              <a:buChar char="■"/>
              <a:defRPr/>
            </a:lvl6pPr>
            <a:lvl7pPr indent="-406400" lvl="6" marL="3200400" rtl="0" algn="ctr">
              <a:spcBef>
                <a:spcPts val="0"/>
              </a:spcBef>
              <a:spcAft>
                <a:spcPts val="0"/>
              </a:spcAft>
              <a:buSzPts val="2800"/>
              <a:buChar char="●"/>
              <a:defRPr/>
            </a:lvl7pPr>
            <a:lvl8pPr indent="-406400" lvl="7" marL="3657600" rtl="0" algn="ctr">
              <a:spcBef>
                <a:spcPts val="0"/>
              </a:spcBef>
              <a:spcAft>
                <a:spcPts val="0"/>
              </a:spcAft>
              <a:buSzPts val="2800"/>
              <a:buChar char="○"/>
              <a:defRPr/>
            </a:lvl8pPr>
            <a:lvl9pPr indent="-406400" lvl="8" marL="4114800" rtl="0" algn="ctr">
              <a:spcBef>
                <a:spcPts val="0"/>
              </a:spcBef>
              <a:spcAft>
                <a:spcPts val="0"/>
              </a:spcAft>
              <a:buSzPts val="2800"/>
              <a:buChar char="■"/>
              <a:defRPr/>
            </a:lvl9pPr>
          </a:lstStyle>
          <a:p/>
        </p:txBody>
      </p:sp>
      <p:sp>
        <p:nvSpPr>
          <p:cNvPr id="185" name="Google Shape;185;p3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6" name="Shape 186"/>
        <p:cNvGrpSpPr/>
        <p:nvPr/>
      </p:nvGrpSpPr>
      <p:grpSpPr>
        <a:xfrm>
          <a:off x="0" y="0"/>
          <a:ext cx="0" cy="0"/>
          <a:chOff x="0" y="0"/>
          <a:chExt cx="0" cy="0"/>
        </a:xfrm>
      </p:grpSpPr>
      <p:sp>
        <p:nvSpPr>
          <p:cNvPr id="187" name="Google Shape;187;p3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1" name="Google Shape;31;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7" name="Google Shape;37;p6"/>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8" name="Google Shape;38;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7"/>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4" name="Google Shape;44;p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5" name="Google Shape;45;p7"/>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6" name="Google Shape;46;p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7" name="Google Shape;47;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58" name="Google Shape;58;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59" name="Google Shape;59;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0"/>
          <p:cNvSpPr/>
          <p:nvPr>
            <p:ph idx="2" type="pic"/>
          </p:nvPr>
        </p:nvSpPr>
        <p:spPr>
          <a:xfrm>
            <a:off x="1792288" y="612775"/>
            <a:ext cx="5486400" cy="4114800"/>
          </a:xfrm>
          <a:prstGeom prst="rect">
            <a:avLst/>
          </a:prstGeom>
          <a:noFill/>
          <a:ln>
            <a:noFill/>
          </a:ln>
        </p:spPr>
      </p:sp>
      <p:sp>
        <p:nvSpPr>
          <p:cNvPr id="65" name="Google Shape;65;p1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6" name="Google Shape;66;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4.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904875" y="714375"/>
            <a:ext cx="16478400" cy="1075200"/>
          </a:xfrm>
          <a:prstGeom prst="rect">
            <a:avLst/>
          </a:prstGeom>
          <a:noFill/>
          <a:ln>
            <a:noFill/>
          </a:ln>
        </p:spPr>
        <p:txBody>
          <a:bodyPr anchorCtr="0" anchor="t" bIns="38100" lIns="38100" spcFirstLastPara="1" rIns="38100" wrap="square" tIns="38100">
            <a:normAutofit/>
          </a:bodyPr>
          <a:lstStyle>
            <a:lvl1pPr lvl="0"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9pPr>
          </a:lstStyle>
          <a:p/>
        </p:txBody>
      </p:sp>
      <p:sp>
        <p:nvSpPr>
          <p:cNvPr id="83" name="Google Shape;83;p13"/>
          <p:cNvSpPr txBox="1"/>
          <p:nvPr>
            <p:ph idx="1"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508000" lvl="0" marL="4572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1pPr>
            <a:lvl2pPr indent="-508000" lvl="1" marL="9144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2pPr>
            <a:lvl3pPr indent="-508000" lvl="2" marL="13716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3pPr>
            <a:lvl4pPr indent="-508000" lvl="3" marL="18288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4pPr>
            <a:lvl5pPr indent="-508000" lvl="4" marL="22860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5pPr>
            <a:lvl6pPr indent="-508000" lvl="5" marL="27432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6pPr>
            <a:lvl7pPr indent="-508000" lvl="6" marL="32004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7pPr>
            <a:lvl8pPr indent="-508000" lvl="7" marL="36576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8pPr>
            <a:lvl9pPr indent="-508000" lvl="8" marL="41148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9pPr>
          </a:lstStyle>
          <a:p/>
        </p:txBody>
      </p:sp>
      <p:sp>
        <p:nvSpPr>
          <p:cNvPr id="84" name="Google Shape;84;p13"/>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0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143" name="Shape 143"/>
        <p:cNvGrpSpPr/>
        <p:nvPr/>
      </p:nvGrpSpPr>
      <p:grpSpPr>
        <a:xfrm>
          <a:off x="0" y="0"/>
          <a:ext cx="0" cy="0"/>
          <a:chOff x="0" y="0"/>
          <a:chExt cx="0" cy="0"/>
        </a:xfrm>
      </p:grpSpPr>
      <p:sp>
        <p:nvSpPr>
          <p:cNvPr id="144" name="Google Shape;144;p28"/>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rtl="0">
              <a:spcBef>
                <a:spcPts val="0"/>
              </a:spcBef>
              <a:spcAft>
                <a:spcPts val="0"/>
              </a:spcAft>
              <a:buClr>
                <a:schemeClr val="dk1"/>
              </a:buClr>
              <a:buSzPts val="5600"/>
              <a:buNone/>
              <a:defRPr sz="5600">
                <a:solidFill>
                  <a:schemeClr val="dk1"/>
                </a:solidFill>
              </a:defRPr>
            </a:lvl1pPr>
            <a:lvl2pPr lvl="1" rtl="0">
              <a:spcBef>
                <a:spcPts val="0"/>
              </a:spcBef>
              <a:spcAft>
                <a:spcPts val="0"/>
              </a:spcAft>
              <a:buClr>
                <a:schemeClr val="dk1"/>
              </a:buClr>
              <a:buSzPts val="5600"/>
              <a:buNone/>
              <a:defRPr sz="5600">
                <a:solidFill>
                  <a:schemeClr val="dk1"/>
                </a:solidFill>
              </a:defRPr>
            </a:lvl2pPr>
            <a:lvl3pPr lvl="2" rtl="0">
              <a:spcBef>
                <a:spcPts val="0"/>
              </a:spcBef>
              <a:spcAft>
                <a:spcPts val="0"/>
              </a:spcAft>
              <a:buClr>
                <a:schemeClr val="dk1"/>
              </a:buClr>
              <a:buSzPts val="5600"/>
              <a:buNone/>
              <a:defRPr sz="5600">
                <a:solidFill>
                  <a:schemeClr val="dk1"/>
                </a:solidFill>
              </a:defRPr>
            </a:lvl3pPr>
            <a:lvl4pPr lvl="3" rtl="0">
              <a:spcBef>
                <a:spcPts val="0"/>
              </a:spcBef>
              <a:spcAft>
                <a:spcPts val="0"/>
              </a:spcAft>
              <a:buClr>
                <a:schemeClr val="dk1"/>
              </a:buClr>
              <a:buSzPts val="5600"/>
              <a:buNone/>
              <a:defRPr sz="5600">
                <a:solidFill>
                  <a:schemeClr val="dk1"/>
                </a:solidFill>
              </a:defRPr>
            </a:lvl4pPr>
            <a:lvl5pPr lvl="4" rtl="0">
              <a:spcBef>
                <a:spcPts val="0"/>
              </a:spcBef>
              <a:spcAft>
                <a:spcPts val="0"/>
              </a:spcAft>
              <a:buClr>
                <a:schemeClr val="dk1"/>
              </a:buClr>
              <a:buSzPts val="5600"/>
              <a:buNone/>
              <a:defRPr sz="5600">
                <a:solidFill>
                  <a:schemeClr val="dk1"/>
                </a:solidFill>
              </a:defRPr>
            </a:lvl5pPr>
            <a:lvl6pPr lvl="5" rtl="0">
              <a:spcBef>
                <a:spcPts val="0"/>
              </a:spcBef>
              <a:spcAft>
                <a:spcPts val="0"/>
              </a:spcAft>
              <a:buClr>
                <a:schemeClr val="dk1"/>
              </a:buClr>
              <a:buSzPts val="5600"/>
              <a:buNone/>
              <a:defRPr sz="5600">
                <a:solidFill>
                  <a:schemeClr val="dk1"/>
                </a:solidFill>
              </a:defRPr>
            </a:lvl6pPr>
            <a:lvl7pPr lvl="6" rtl="0">
              <a:spcBef>
                <a:spcPts val="0"/>
              </a:spcBef>
              <a:spcAft>
                <a:spcPts val="0"/>
              </a:spcAft>
              <a:buClr>
                <a:schemeClr val="dk1"/>
              </a:buClr>
              <a:buSzPts val="5600"/>
              <a:buNone/>
              <a:defRPr sz="5600">
                <a:solidFill>
                  <a:schemeClr val="dk1"/>
                </a:solidFill>
              </a:defRPr>
            </a:lvl7pPr>
            <a:lvl8pPr lvl="7" rtl="0">
              <a:spcBef>
                <a:spcPts val="0"/>
              </a:spcBef>
              <a:spcAft>
                <a:spcPts val="0"/>
              </a:spcAft>
              <a:buClr>
                <a:schemeClr val="dk1"/>
              </a:buClr>
              <a:buSzPts val="5600"/>
              <a:buNone/>
              <a:defRPr sz="5600">
                <a:solidFill>
                  <a:schemeClr val="dk1"/>
                </a:solidFill>
              </a:defRPr>
            </a:lvl8pPr>
            <a:lvl9pPr lvl="8" rtl="0">
              <a:spcBef>
                <a:spcPts val="0"/>
              </a:spcBef>
              <a:spcAft>
                <a:spcPts val="0"/>
              </a:spcAft>
              <a:buClr>
                <a:schemeClr val="dk1"/>
              </a:buClr>
              <a:buSzPts val="5600"/>
              <a:buNone/>
              <a:defRPr sz="5600">
                <a:solidFill>
                  <a:schemeClr val="dk1"/>
                </a:solidFill>
              </a:defRPr>
            </a:lvl9pPr>
          </a:lstStyle>
          <a:p/>
        </p:txBody>
      </p:sp>
      <p:sp>
        <p:nvSpPr>
          <p:cNvPr id="145" name="Google Shape;145;p28"/>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rtl="0">
              <a:lnSpc>
                <a:spcPct val="115000"/>
              </a:lnSpc>
              <a:spcBef>
                <a:spcPts val="0"/>
              </a:spcBef>
              <a:spcAft>
                <a:spcPts val="0"/>
              </a:spcAft>
              <a:buClr>
                <a:schemeClr val="lt2"/>
              </a:buClr>
              <a:buSzPts val="3600"/>
              <a:buChar char="●"/>
              <a:defRPr sz="3600">
                <a:solidFill>
                  <a:schemeClr val="lt2"/>
                </a:solidFill>
              </a:defRPr>
            </a:lvl1pPr>
            <a:lvl2pPr indent="-406400" lvl="1" marL="914400" rtl="0">
              <a:lnSpc>
                <a:spcPct val="115000"/>
              </a:lnSpc>
              <a:spcBef>
                <a:spcPts val="0"/>
              </a:spcBef>
              <a:spcAft>
                <a:spcPts val="0"/>
              </a:spcAft>
              <a:buClr>
                <a:schemeClr val="lt2"/>
              </a:buClr>
              <a:buSzPts val="2800"/>
              <a:buChar char="○"/>
              <a:defRPr sz="2800">
                <a:solidFill>
                  <a:schemeClr val="lt2"/>
                </a:solidFill>
              </a:defRPr>
            </a:lvl2pPr>
            <a:lvl3pPr indent="-406400" lvl="2" marL="1371600" rtl="0">
              <a:lnSpc>
                <a:spcPct val="115000"/>
              </a:lnSpc>
              <a:spcBef>
                <a:spcPts val="0"/>
              </a:spcBef>
              <a:spcAft>
                <a:spcPts val="0"/>
              </a:spcAft>
              <a:buClr>
                <a:schemeClr val="lt2"/>
              </a:buClr>
              <a:buSzPts val="2800"/>
              <a:buChar char="■"/>
              <a:defRPr sz="2800">
                <a:solidFill>
                  <a:schemeClr val="lt2"/>
                </a:solidFill>
              </a:defRPr>
            </a:lvl3pPr>
            <a:lvl4pPr indent="-406400" lvl="3" marL="1828800" rtl="0">
              <a:lnSpc>
                <a:spcPct val="115000"/>
              </a:lnSpc>
              <a:spcBef>
                <a:spcPts val="0"/>
              </a:spcBef>
              <a:spcAft>
                <a:spcPts val="0"/>
              </a:spcAft>
              <a:buClr>
                <a:schemeClr val="lt2"/>
              </a:buClr>
              <a:buSzPts val="2800"/>
              <a:buChar char="●"/>
              <a:defRPr sz="2800">
                <a:solidFill>
                  <a:schemeClr val="lt2"/>
                </a:solidFill>
              </a:defRPr>
            </a:lvl4pPr>
            <a:lvl5pPr indent="-406400" lvl="4" marL="2286000" rtl="0">
              <a:lnSpc>
                <a:spcPct val="115000"/>
              </a:lnSpc>
              <a:spcBef>
                <a:spcPts val="0"/>
              </a:spcBef>
              <a:spcAft>
                <a:spcPts val="0"/>
              </a:spcAft>
              <a:buClr>
                <a:schemeClr val="lt2"/>
              </a:buClr>
              <a:buSzPts val="2800"/>
              <a:buChar char="○"/>
              <a:defRPr sz="2800">
                <a:solidFill>
                  <a:schemeClr val="lt2"/>
                </a:solidFill>
              </a:defRPr>
            </a:lvl5pPr>
            <a:lvl6pPr indent="-406400" lvl="5" marL="2743200" rtl="0">
              <a:lnSpc>
                <a:spcPct val="115000"/>
              </a:lnSpc>
              <a:spcBef>
                <a:spcPts val="0"/>
              </a:spcBef>
              <a:spcAft>
                <a:spcPts val="0"/>
              </a:spcAft>
              <a:buClr>
                <a:schemeClr val="lt2"/>
              </a:buClr>
              <a:buSzPts val="2800"/>
              <a:buChar char="■"/>
              <a:defRPr sz="2800">
                <a:solidFill>
                  <a:schemeClr val="lt2"/>
                </a:solidFill>
              </a:defRPr>
            </a:lvl6pPr>
            <a:lvl7pPr indent="-406400" lvl="6" marL="3200400" rtl="0">
              <a:lnSpc>
                <a:spcPct val="115000"/>
              </a:lnSpc>
              <a:spcBef>
                <a:spcPts val="0"/>
              </a:spcBef>
              <a:spcAft>
                <a:spcPts val="0"/>
              </a:spcAft>
              <a:buClr>
                <a:schemeClr val="lt2"/>
              </a:buClr>
              <a:buSzPts val="2800"/>
              <a:buChar char="●"/>
              <a:defRPr sz="2800">
                <a:solidFill>
                  <a:schemeClr val="lt2"/>
                </a:solidFill>
              </a:defRPr>
            </a:lvl7pPr>
            <a:lvl8pPr indent="-406400" lvl="7" marL="3657600" rtl="0">
              <a:lnSpc>
                <a:spcPct val="115000"/>
              </a:lnSpc>
              <a:spcBef>
                <a:spcPts val="0"/>
              </a:spcBef>
              <a:spcAft>
                <a:spcPts val="0"/>
              </a:spcAft>
              <a:buClr>
                <a:schemeClr val="lt2"/>
              </a:buClr>
              <a:buSzPts val="2800"/>
              <a:buChar char="○"/>
              <a:defRPr sz="2800">
                <a:solidFill>
                  <a:schemeClr val="lt2"/>
                </a:solidFill>
              </a:defRPr>
            </a:lvl8pPr>
            <a:lvl9pPr indent="-406400" lvl="8" marL="4114800" rtl="0">
              <a:lnSpc>
                <a:spcPct val="115000"/>
              </a:lnSpc>
              <a:spcBef>
                <a:spcPts val="0"/>
              </a:spcBef>
              <a:spcAft>
                <a:spcPts val="0"/>
              </a:spcAft>
              <a:buClr>
                <a:schemeClr val="lt2"/>
              </a:buClr>
              <a:buSzPts val="2800"/>
              <a:buChar char="■"/>
              <a:defRPr sz="2800">
                <a:solidFill>
                  <a:schemeClr val="lt2"/>
                </a:solidFill>
              </a:defRPr>
            </a:lvl9pPr>
          </a:lstStyle>
          <a:p/>
        </p:txBody>
      </p:sp>
      <p:sp>
        <p:nvSpPr>
          <p:cNvPr id="146" name="Google Shape;146;p2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rtl="0" algn="r">
              <a:buNone/>
              <a:defRPr sz="2000">
                <a:solidFill>
                  <a:schemeClr val="lt2"/>
                </a:solidFill>
              </a:defRPr>
            </a:lvl1pPr>
            <a:lvl2pPr lvl="1" rtl="0" algn="r">
              <a:buNone/>
              <a:defRPr sz="2000">
                <a:solidFill>
                  <a:schemeClr val="lt2"/>
                </a:solidFill>
              </a:defRPr>
            </a:lvl2pPr>
            <a:lvl3pPr lvl="2" rtl="0" algn="r">
              <a:buNone/>
              <a:defRPr sz="2000">
                <a:solidFill>
                  <a:schemeClr val="lt2"/>
                </a:solidFill>
              </a:defRPr>
            </a:lvl3pPr>
            <a:lvl4pPr lvl="3" rtl="0" algn="r">
              <a:buNone/>
              <a:defRPr sz="2000">
                <a:solidFill>
                  <a:schemeClr val="lt2"/>
                </a:solidFill>
              </a:defRPr>
            </a:lvl4pPr>
            <a:lvl5pPr lvl="4" rtl="0" algn="r">
              <a:buNone/>
              <a:defRPr sz="2000">
                <a:solidFill>
                  <a:schemeClr val="lt2"/>
                </a:solidFill>
              </a:defRPr>
            </a:lvl5pPr>
            <a:lvl6pPr lvl="5" rtl="0" algn="r">
              <a:buNone/>
              <a:defRPr sz="2000">
                <a:solidFill>
                  <a:schemeClr val="lt2"/>
                </a:solidFill>
              </a:defRPr>
            </a:lvl6pPr>
            <a:lvl7pPr lvl="6" rtl="0" algn="r">
              <a:buNone/>
              <a:defRPr sz="2000">
                <a:solidFill>
                  <a:schemeClr val="lt2"/>
                </a:solidFill>
              </a:defRPr>
            </a:lvl7pPr>
            <a:lvl8pPr lvl="7" rtl="0" algn="r">
              <a:buNone/>
              <a:defRPr sz="2000">
                <a:solidFill>
                  <a:schemeClr val="lt2"/>
                </a:solidFill>
              </a:defRPr>
            </a:lvl8pPr>
            <a:lvl9pPr lvl="8" rtl="0" algn="r">
              <a:buNone/>
              <a:defRPr sz="2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hyperlink" Target="https://drive.google.com/drive/folders/1fBOP5gJNCFtOl348e0RpcfFQekClFvnj?usp=drive_lin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6.png"/><Relationship Id="rId6" Type="http://schemas.openxmlformats.org/officeDocument/2006/relationships/image" Target="../media/image13.png"/><Relationship Id="rId7" Type="http://schemas.openxmlformats.org/officeDocument/2006/relationships/image" Target="../media/image21.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23.jpg"/><Relationship Id="rId5" Type="http://schemas.openxmlformats.org/officeDocument/2006/relationships/image" Target="../media/image30.jpg"/><Relationship Id="rId6" Type="http://schemas.openxmlformats.org/officeDocument/2006/relationships/image" Target="../media/image6.jpg"/><Relationship Id="rId7"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9.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191" name="Shape 191"/>
        <p:cNvGrpSpPr/>
        <p:nvPr/>
      </p:nvGrpSpPr>
      <p:grpSpPr>
        <a:xfrm>
          <a:off x="0" y="0"/>
          <a:ext cx="0" cy="0"/>
          <a:chOff x="0" y="0"/>
          <a:chExt cx="0" cy="0"/>
        </a:xfrm>
      </p:grpSpPr>
      <p:sp>
        <p:nvSpPr>
          <p:cNvPr id="192" name="Google Shape;192;p40"/>
          <p:cNvSpPr/>
          <p:nvPr/>
        </p:nvSpPr>
        <p:spPr>
          <a:xfrm>
            <a:off x="2329125" y="0"/>
            <a:ext cx="15991391" cy="7790402"/>
          </a:xfrm>
          <a:custGeom>
            <a:rect b="b" l="l" r="r" t="t"/>
            <a:pathLst>
              <a:path extrusionOk="0" h="7581900" w="16485970">
                <a:moveTo>
                  <a:pt x="0" y="0"/>
                </a:moveTo>
                <a:lnTo>
                  <a:pt x="16485970" y="0"/>
                </a:lnTo>
                <a:lnTo>
                  <a:pt x="16485970" y="7581900"/>
                </a:lnTo>
                <a:lnTo>
                  <a:pt x="0" y="7581900"/>
                </a:lnTo>
                <a:lnTo>
                  <a:pt x="0" y="0"/>
                </a:lnTo>
                <a:close/>
              </a:path>
            </a:pathLst>
          </a:custGeom>
          <a:blipFill rotWithShape="1">
            <a:blip r:embed="rId3">
              <a:alphaModFix amt="61000"/>
            </a:blip>
            <a:stretch>
              <a:fillRect b="-37379" l="0" r="0" t="-37381"/>
            </a:stretch>
          </a:blipFill>
          <a:ln>
            <a:noFill/>
          </a:ln>
        </p:spPr>
      </p:sp>
      <p:sp>
        <p:nvSpPr>
          <p:cNvPr id="193" name="Google Shape;193;p40"/>
          <p:cNvSpPr/>
          <p:nvPr/>
        </p:nvSpPr>
        <p:spPr>
          <a:xfrm>
            <a:off x="17223649" y="1028700"/>
            <a:ext cx="35651" cy="114212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40"/>
          <p:cNvGrpSpPr/>
          <p:nvPr/>
        </p:nvGrpSpPr>
        <p:grpSpPr>
          <a:xfrm>
            <a:off x="1028688" y="1936550"/>
            <a:ext cx="15780837" cy="5860891"/>
            <a:chOff x="-1545100" y="-564193"/>
            <a:chExt cx="21041116" cy="7814522"/>
          </a:xfrm>
        </p:grpSpPr>
        <p:sp>
          <p:nvSpPr>
            <p:cNvPr id="195" name="Google Shape;195;p40"/>
            <p:cNvSpPr txBox="1"/>
            <p:nvPr/>
          </p:nvSpPr>
          <p:spPr>
            <a:xfrm>
              <a:off x="-1545084" y="-564193"/>
              <a:ext cx="21041100" cy="4223700"/>
            </a:xfrm>
            <a:prstGeom prst="rect">
              <a:avLst/>
            </a:prstGeom>
            <a:noFill/>
            <a:ln>
              <a:noFill/>
            </a:ln>
          </p:spPr>
          <p:txBody>
            <a:bodyPr anchorCtr="0" anchor="t" bIns="0" lIns="0" spcFirstLastPara="1" rIns="0" wrap="square" tIns="0">
              <a:spAutoFit/>
            </a:bodyPr>
            <a:lstStyle/>
            <a:p>
              <a:pPr indent="0" lvl="0" marL="0" rtl="0" algn="l">
                <a:lnSpc>
                  <a:spcPct val="97999"/>
                </a:lnSpc>
                <a:spcBef>
                  <a:spcPts val="0"/>
                </a:spcBef>
                <a:spcAft>
                  <a:spcPts val="0"/>
                </a:spcAft>
                <a:buClr>
                  <a:schemeClr val="dk1"/>
                </a:buClr>
                <a:buFont typeface="Arial"/>
                <a:buNone/>
              </a:pPr>
              <a:r>
                <a:rPr b="1" lang="en-US" sz="7000">
                  <a:solidFill>
                    <a:schemeClr val="lt1"/>
                  </a:solidFill>
                </a:rPr>
                <a:t>Optimizing the Gold Membership Drive: Data Driven Strategies for Targeted Campaigning</a:t>
              </a:r>
              <a:endParaRPr b="1" sz="7000">
                <a:solidFill>
                  <a:srgbClr val="FFFFFF"/>
                </a:solidFill>
              </a:endParaRPr>
            </a:p>
          </p:txBody>
        </p:sp>
        <p:sp>
          <p:nvSpPr>
            <p:cNvPr id="196" name="Google Shape;196;p40"/>
            <p:cNvSpPr txBox="1"/>
            <p:nvPr/>
          </p:nvSpPr>
          <p:spPr>
            <a:xfrm>
              <a:off x="-1545100" y="6962928"/>
              <a:ext cx="91794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grpSp>
      <p:sp>
        <p:nvSpPr>
          <p:cNvPr id="197" name="Google Shape;197;p40"/>
          <p:cNvSpPr txBox="1"/>
          <p:nvPr/>
        </p:nvSpPr>
        <p:spPr>
          <a:xfrm>
            <a:off x="1028700" y="8856990"/>
            <a:ext cx="1529400" cy="215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solidFill>
                <a:schemeClr val="lt1"/>
              </a:solidFill>
            </a:endParaRPr>
          </a:p>
        </p:txBody>
      </p:sp>
      <p:sp>
        <p:nvSpPr>
          <p:cNvPr id="198" name="Google Shape;198;p40"/>
          <p:cNvSpPr txBox="1"/>
          <p:nvPr/>
        </p:nvSpPr>
        <p:spPr>
          <a:xfrm>
            <a:off x="9028475" y="6802200"/>
            <a:ext cx="8195100" cy="41547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499">
                <a:solidFill>
                  <a:srgbClr val="FFFFFF"/>
                </a:solidFill>
              </a:rPr>
              <a:t>Consulting Team:</a:t>
            </a:r>
            <a:r>
              <a:rPr b="0" i="0" lang="en-US" sz="2499" u="none" cap="none" strike="noStrike">
                <a:solidFill>
                  <a:srgbClr val="FFFFFF"/>
                </a:solidFill>
                <a:latin typeface="Arial"/>
                <a:ea typeface="Arial"/>
                <a:cs typeface="Arial"/>
                <a:sym typeface="Arial"/>
              </a:rPr>
              <a:t> </a:t>
            </a:r>
            <a:r>
              <a:rPr b="0" i="0" lang="en-US" sz="2499" u="none" cap="none" strike="noStrike">
                <a:solidFill>
                  <a:srgbClr val="FFFFFF"/>
                </a:solidFill>
                <a:latin typeface="Arial"/>
                <a:ea typeface="Arial"/>
                <a:cs typeface="Arial"/>
                <a:sym typeface="Arial"/>
              </a:rPr>
              <a:t> </a:t>
            </a:r>
            <a:endParaRPr sz="2499">
              <a:solidFill>
                <a:srgbClr val="FFFFFF"/>
              </a:solidFill>
            </a:endParaRPr>
          </a:p>
          <a:p>
            <a:pPr indent="0" lvl="0" marL="0" marR="0" rtl="0" algn="r">
              <a:lnSpc>
                <a:spcPct val="140016"/>
              </a:lnSpc>
              <a:spcBef>
                <a:spcPts val="0"/>
              </a:spcBef>
              <a:spcAft>
                <a:spcPts val="0"/>
              </a:spcAft>
              <a:buNone/>
            </a:pPr>
            <a:r>
              <a:rPr lang="en-US" sz="2499">
                <a:solidFill>
                  <a:srgbClr val="FFFFFF"/>
                </a:solidFill>
              </a:rPr>
              <a:t>Ganesh Apparaju </a:t>
            </a:r>
            <a:endParaRPr sz="2499">
              <a:solidFill>
                <a:srgbClr val="FFFFFF"/>
              </a:solidFill>
            </a:endParaRPr>
          </a:p>
          <a:p>
            <a:pPr indent="0" lvl="0" marL="0" marR="0" rtl="0" algn="r">
              <a:lnSpc>
                <a:spcPct val="140016"/>
              </a:lnSpc>
              <a:spcBef>
                <a:spcPts val="0"/>
              </a:spcBef>
              <a:spcAft>
                <a:spcPts val="0"/>
              </a:spcAft>
              <a:buNone/>
            </a:pPr>
            <a:r>
              <a:rPr lang="en-US" sz="2499">
                <a:solidFill>
                  <a:schemeClr val="lt1"/>
                </a:solidFill>
              </a:rPr>
              <a:t>Zoya Faiz</a:t>
            </a:r>
            <a:endParaRPr sz="2499">
              <a:solidFill>
                <a:schemeClr val="lt1"/>
              </a:solidFill>
            </a:endParaRPr>
          </a:p>
          <a:p>
            <a:pPr indent="0" lvl="0" marL="0" marR="0" rtl="0" algn="r">
              <a:lnSpc>
                <a:spcPct val="140016"/>
              </a:lnSpc>
              <a:spcBef>
                <a:spcPts val="0"/>
              </a:spcBef>
              <a:spcAft>
                <a:spcPts val="0"/>
              </a:spcAft>
              <a:buNone/>
            </a:pPr>
            <a:r>
              <a:rPr lang="en-US" sz="2499">
                <a:solidFill>
                  <a:schemeClr val="lt1"/>
                </a:solidFill>
              </a:rPr>
              <a:t>Sai Karun Reddy Gaddam</a:t>
            </a:r>
            <a:endParaRPr sz="2499">
              <a:solidFill>
                <a:schemeClr val="lt1"/>
              </a:solidFill>
            </a:endParaRPr>
          </a:p>
          <a:p>
            <a:pPr indent="0" lvl="0" marL="0" marR="0" rtl="0" algn="r">
              <a:lnSpc>
                <a:spcPct val="140016"/>
              </a:lnSpc>
              <a:spcBef>
                <a:spcPts val="0"/>
              </a:spcBef>
              <a:spcAft>
                <a:spcPts val="0"/>
              </a:spcAft>
              <a:buNone/>
            </a:pPr>
            <a:r>
              <a:rPr lang="en-US" sz="2499">
                <a:solidFill>
                  <a:srgbClr val="FFFFFF"/>
                </a:solidFill>
              </a:rPr>
              <a:t>Minghao Liu</a:t>
            </a:r>
            <a:endParaRPr sz="2499">
              <a:solidFill>
                <a:srgbClr val="FFFFFF"/>
              </a:solidFill>
            </a:endParaRPr>
          </a:p>
          <a:p>
            <a:pPr indent="0" lvl="0" marL="0" marR="0" rtl="0" algn="r">
              <a:lnSpc>
                <a:spcPct val="140016"/>
              </a:lnSpc>
              <a:spcBef>
                <a:spcPts val="0"/>
              </a:spcBef>
              <a:spcAft>
                <a:spcPts val="0"/>
              </a:spcAft>
              <a:buNone/>
            </a:pPr>
            <a:r>
              <a:rPr lang="en-US" sz="2499">
                <a:solidFill>
                  <a:srgbClr val="FFFFFF"/>
                </a:solidFill>
              </a:rPr>
              <a:t>Xuanyu Wang</a:t>
            </a:r>
            <a:br>
              <a:rPr lang="en-US" sz="2499">
                <a:solidFill>
                  <a:srgbClr val="FFFFFF"/>
                </a:solidFill>
              </a:rPr>
            </a:br>
            <a:br>
              <a:rPr lang="en-US" sz="2499">
                <a:solidFill>
                  <a:srgbClr val="FFFFFF"/>
                </a:solidFill>
              </a:rPr>
            </a:br>
            <a:r>
              <a:rPr lang="en-US" sz="2499">
                <a:solidFill>
                  <a:srgbClr val="FFFFFF"/>
                </a:solidFill>
              </a:rPr>
              <a:t> </a:t>
            </a:r>
            <a:endParaRPr sz="2499">
              <a:solidFill>
                <a:srgbClr val="FFFFFF"/>
              </a:solidFill>
            </a:endParaRPr>
          </a:p>
        </p:txBody>
      </p:sp>
      <p:sp>
        <p:nvSpPr>
          <p:cNvPr id="199" name="Google Shape;199;p40"/>
          <p:cNvSpPr txBox="1"/>
          <p:nvPr/>
        </p:nvSpPr>
        <p:spPr>
          <a:xfrm>
            <a:off x="1028700" y="8745400"/>
            <a:ext cx="53364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u="sng">
                <a:solidFill>
                  <a:schemeClr val="lt1"/>
                </a:solidFill>
                <a:latin typeface="Calibri"/>
                <a:ea typeface="Calibri"/>
                <a:cs typeface="Calibri"/>
                <a:sym typeface="Calibri"/>
                <a:hlinkClick r:id="rId4">
                  <a:extLst>
                    <a:ext uri="{A12FA001-AC4F-418D-AE19-62706E023703}">
                      <ahyp:hlinkClr val="tx"/>
                    </a:ext>
                  </a:extLst>
                </a:hlinkClick>
              </a:rPr>
              <a:t>ML Notebooks</a:t>
            </a:r>
            <a:endParaRPr sz="32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type="title"/>
          </p:nvPr>
        </p:nvSpPr>
        <p:spPr>
          <a:xfrm>
            <a:off x="1257300" y="547688"/>
            <a:ext cx="157734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US"/>
              <a:t>Data preparation : Oversampling</a:t>
            </a:r>
            <a:endParaRPr/>
          </a:p>
        </p:txBody>
      </p:sp>
      <p:sp>
        <p:nvSpPr>
          <p:cNvPr id="274" name="Google Shape;274;p49"/>
          <p:cNvSpPr txBox="1"/>
          <p:nvPr>
            <p:ph idx="1" type="body"/>
          </p:nvPr>
        </p:nvSpPr>
        <p:spPr>
          <a:xfrm>
            <a:off x="1257300" y="3163238"/>
            <a:ext cx="15773400" cy="6526800"/>
          </a:xfrm>
          <a:prstGeom prst="rect">
            <a:avLst/>
          </a:prstGeom>
        </p:spPr>
        <p:txBody>
          <a:bodyPr anchorCtr="0" anchor="t" bIns="68550" lIns="137150" spcFirstLastPara="1" rIns="137150" wrap="square" tIns="68550">
            <a:normAutofit fontScale="77500" lnSpcReduction="20000"/>
          </a:bodyPr>
          <a:lstStyle/>
          <a:p>
            <a:pPr indent="0" lvl="0" marL="0" rtl="0" algn="l">
              <a:spcBef>
                <a:spcPts val="1500"/>
              </a:spcBef>
              <a:spcAft>
                <a:spcPts val="0"/>
              </a:spcAft>
              <a:buNone/>
            </a:pPr>
            <a:r>
              <a:rPr lang="en-US"/>
              <a:t>															</a:t>
            </a:r>
            <a:r>
              <a:rPr lang="en-US" sz="3450">
                <a:solidFill>
                  <a:schemeClr val="lt1"/>
                </a:solidFill>
                <a:latin typeface="Calibri"/>
                <a:ea typeface="Calibri"/>
                <a:cs typeface="Calibri"/>
                <a:sym typeface="Calibri"/>
              </a:rPr>
              <a:t>Response = ‘1’ accounts for 15% of the customers</a:t>
            </a:r>
            <a:endParaRPr sz="3450">
              <a:solidFill>
                <a:schemeClr val="lt1"/>
              </a:solidFill>
              <a:latin typeface="Calibri"/>
              <a:ea typeface="Calibri"/>
              <a:cs typeface="Calibri"/>
              <a:sym typeface="Calibri"/>
            </a:endParaRPr>
          </a:p>
          <a:p>
            <a:pPr indent="0" lvl="0" marL="0" rtl="0" algn="l">
              <a:spcBef>
                <a:spcPts val="1500"/>
              </a:spcBef>
              <a:spcAft>
                <a:spcPts val="0"/>
              </a:spcAft>
              <a:buNone/>
            </a:pPr>
            <a:r>
              <a:rPr lang="en-US" sz="3450">
                <a:solidFill>
                  <a:schemeClr val="lt1"/>
                </a:solidFill>
                <a:latin typeface="Calibri"/>
                <a:ea typeface="Calibri"/>
                <a:cs typeface="Calibri"/>
                <a:sym typeface="Calibri"/>
              </a:rPr>
              <a:t>															</a:t>
            </a:r>
            <a:endParaRPr sz="3450">
              <a:solidFill>
                <a:schemeClr val="lt1"/>
              </a:solidFill>
              <a:latin typeface="Calibri"/>
              <a:ea typeface="Calibri"/>
              <a:cs typeface="Calibri"/>
              <a:sym typeface="Calibri"/>
            </a:endParaRPr>
          </a:p>
          <a:p>
            <a:pPr indent="457200" lvl="0" marL="6400800" rtl="0" algn="l">
              <a:spcBef>
                <a:spcPts val="1500"/>
              </a:spcBef>
              <a:spcAft>
                <a:spcPts val="0"/>
              </a:spcAft>
              <a:buNone/>
            </a:pPr>
            <a:r>
              <a:rPr lang="en-US" sz="3450">
                <a:solidFill>
                  <a:schemeClr val="lt1"/>
                </a:solidFill>
                <a:latin typeface="Calibri"/>
                <a:ea typeface="Calibri"/>
                <a:cs typeface="Calibri"/>
                <a:sym typeface="Calibri"/>
              </a:rPr>
              <a:t>Data set </a:t>
            </a:r>
            <a:r>
              <a:rPr b="1" lang="en-US" sz="3450">
                <a:solidFill>
                  <a:schemeClr val="lt1"/>
                </a:solidFill>
                <a:latin typeface="Calibri"/>
                <a:ea typeface="Calibri"/>
                <a:cs typeface="Calibri"/>
                <a:sym typeface="Calibri"/>
              </a:rPr>
              <a:t>appears to be imbalance</a:t>
            </a:r>
            <a:endParaRPr sz="3450">
              <a:solidFill>
                <a:schemeClr val="lt1"/>
              </a:solidFill>
              <a:latin typeface="Calibri"/>
              <a:ea typeface="Calibri"/>
              <a:cs typeface="Calibri"/>
              <a:sym typeface="Calibri"/>
            </a:endParaRPr>
          </a:p>
          <a:p>
            <a:pPr indent="0" lvl="0" marL="0" rtl="0" algn="l">
              <a:spcBef>
                <a:spcPts val="1500"/>
              </a:spcBef>
              <a:spcAft>
                <a:spcPts val="0"/>
              </a:spcAft>
              <a:buNone/>
            </a:pPr>
            <a:r>
              <a:t/>
            </a:r>
            <a:endParaRPr sz="3450">
              <a:solidFill>
                <a:schemeClr val="lt1"/>
              </a:solidFill>
              <a:latin typeface="Calibri"/>
              <a:ea typeface="Calibri"/>
              <a:cs typeface="Calibri"/>
              <a:sym typeface="Calibri"/>
            </a:endParaRPr>
          </a:p>
          <a:p>
            <a:pPr indent="0" lvl="0" marL="0" rtl="0" algn="l">
              <a:spcBef>
                <a:spcPts val="1500"/>
              </a:spcBef>
              <a:spcAft>
                <a:spcPts val="0"/>
              </a:spcAft>
              <a:buNone/>
            </a:pPr>
            <a:r>
              <a:rPr lang="en-US" sz="3450">
                <a:solidFill>
                  <a:schemeClr val="lt1"/>
                </a:solidFill>
                <a:latin typeface="Calibri"/>
                <a:ea typeface="Calibri"/>
                <a:cs typeface="Calibri"/>
                <a:sym typeface="Calibri"/>
              </a:rPr>
              <a:t>															</a:t>
            </a:r>
            <a:endParaRPr sz="3450">
              <a:solidFill>
                <a:schemeClr val="lt1"/>
              </a:solidFill>
              <a:latin typeface="Calibri"/>
              <a:ea typeface="Calibri"/>
              <a:cs typeface="Calibri"/>
              <a:sym typeface="Calibri"/>
            </a:endParaRPr>
          </a:p>
          <a:p>
            <a:pPr indent="457200" lvl="0" marL="6400800" rtl="0" algn="l">
              <a:spcBef>
                <a:spcPts val="1500"/>
              </a:spcBef>
              <a:spcAft>
                <a:spcPts val="0"/>
              </a:spcAft>
              <a:buNone/>
            </a:pPr>
            <a:r>
              <a:t/>
            </a:r>
            <a:endParaRPr sz="3450">
              <a:solidFill>
                <a:schemeClr val="lt1"/>
              </a:solidFill>
              <a:latin typeface="Arial"/>
              <a:ea typeface="Arial"/>
              <a:cs typeface="Arial"/>
              <a:sym typeface="Arial"/>
            </a:endParaRPr>
          </a:p>
          <a:p>
            <a:pPr indent="457200" lvl="0" marL="6400800" rtl="0" algn="l">
              <a:spcBef>
                <a:spcPts val="1500"/>
              </a:spcBef>
              <a:spcAft>
                <a:spcPts val="0"/>
              </a:spcAft>
              <a:buNone/>
            </a:pPr>
            <a:r>
              <a:rPr lang="en-US" sz="3450">
                <a:solidFill>
                  <a:schemeClr val="lt1"/>
                </a:solidFill>
                <a:latin typeface="Arial"/>
                <a:ea typeface="Arial"/>
                <a:cs typeface="Arial"/>
                <a:sym typeface="Arial"/>
              </a:rPr>
              <a:t>Response						Response</a:t>
            </a:r>
            <a:endParaRPr sz="3450">
              <a:solidFill>
                <a:schemeClr val="lt1"/>
              </a:solidFill>
              <a:latin typeface="Arial"/>
              <a:ea typeface="Arial"/>
              <a:cs typeface="Arial"/>
              <a:sym typeface="Arial"/>
            </a:endParaRPr>
          </a:p>
          <a:p>
            <a:pPr indent="457200" lvl="0" marL="6400800" rtl="0" algn="l">
              <a:spcBef>
                <a:spcPts val="1500"/>
              </a:spcBef>
              <a:spcAft>
                <a:spcPts val="0"/>
              </a:spcAft>
              <a:buNone/>
            </a:pPr>
            <a:r>
              <a:rPr lang="en-US" sz="3450">
                <a:solidFill>
                  <a:schemeClr val="lt1"/>
                </a:solidFill>
                <a:latin typeface="Arial"/>
                <a:ea typeface="Arial"/>
                <a:cs typeface="Arial"/>
                <a:sym typeface="Arial"/>
              </a:rPr>
              <a:t>0           </a:t>
            </a:r>
            <a:r>
              <a:rPr lang="en-US" sz="3450">
                <a:solidFill>
                  <a:schemeClr val="lt1"/>
                </a:solidFill>
                <a:latin typeface="Arial"/>
                <a:ea typeface="Arial"/>
                <a:cs typeface="Arial"/>
                <a:sym typeface="Arial"/>
              </a:rPr>
              <a:t>0.</a:t>
            </a:r>
            <a:r>
              <a:rPr lang="en-US" sz="3450">
                <a:solidFill>
                  <a:schemeClr val="lt1"/>
                </a:solidFill>
                <a:latin typeface="Arial"/>
                <a:ea typeface="Arial"/>
                <a:cs typeface="Arial"/>
                <a:sym typeface="Arial"/>
              </a:rPr>
              <a:t>8479</a:t>
            </a:r>
            <a:r>
              <a:rPr lang="en-US" sz="3450">
                <a:solidFill>
                  <a:schemeClr val="lt1"/>
                </a:solidFill>
                <a:latin typeface="Arial"/>
                <a:ea typeface="Arial"/>
                <a:cs typeface="Arial"/>
                <a:sym typeface="Arial"/>
              </a:rPr>
              <a:t>24</a:t>
            </a:r>
            <a:r>
              <a:rPr lang="en-US" sz="3450">
                <a:solidFill>
                  <a:schemeClr val="lt1"/>
                </a:solidFill>
                <a:latin typeface="Arial"/>
                <a:ea typeface="Arial"/>
                <a:cs typeface="Arial"/>
                <a:sym typeface="Arial"/>
              </a:rPr>
              <a:t>				0           0.76948</a:t>
            </a:r>
            <a:endParaRPr sz="3450">
              <a:solidFill>
                <a:schemeClr val="lt1"/>
              </a:solidFill>
              <a:latin typeface="Arial"/>
              <a:ea typeface="Arial"/>
              <a:cs typeface="Arial"/>
              <a:sym typeface="Arial"/>
            </a:endParaRPr>
          </a:p>
          <a:p>
            <a:pPr indent="457200" lvl="0" marL="6400800" rtl="0" algn="l">
              <a:spcBef>
                <a:spcPts val="1500"/>
              </a:spcBef>
              <a:spcAft>
                <a:spcPts val="0"/>
              </a:spcAft>
              <a:buNone/>
            </a:pPr>
            <a:r>
              <a:rPr lang="en-US" sz="3450">
                <a:solidFill>
                  <a:schemeClr val="lt1"/>
                </a:solidFill>
                <a:latin typeface="Arial"/>
                <a:ea typeface="Arial"/>
                <a:cs typeface="Arial"/>
                <a:sym typeface="Arial"/>
              </a:rPr>
              <a:t>1           </a:t>
            </a:r>
            <a:r>
              <a:rPr lang="en-US" sz="3450">
                <a:solidFill>
                  <a:schemeClr val="lt1"/>
                </a:solidFill>
                <a:latin typeface="Arial"/>
                <a:ea typeface="Arial"/>
                <a:cs typeface="Arial"/>
                <a:sym typeface="Arial"/>
              </a:rPr>
              <a:t>0.</a:t>
            </a:r>
            <a:r>
              <a:rPr lang="en-US" sz="3450">
                <a:solidFill>
                  <a:schemeClr val="lt1"/>
                </a:solidFill>
                <a:latin typeface="Arial"/>
                <a:ea typeface="Arial"/>
                <a:cs typeface="Arial"/>
                <a:sym typeface="Arial"/>
              </a:rPr>
              <a:t>150</a:t>
            </a:r>
            <a:r>
              <a:rPr lang="en-US" sz="3450">
                <a:solidFill>
                  <a:schemeClr val="lt1"/>
                </a:solidFill>
                <a:latin typeface="Arial"/>
                <a:ea typeface="Arial"/>
                <a:cs typeface="Arial"/>
                <a:sym typeface="Arial"/>
              </a:rPr>
              <a:t>271</a:t>
            </a:r>
            <a:r>
              <a:rPr lang="en-US" sz="3450">
                <a:solidFill>
                  <a:schemeClr val="lt1"/>
                </a:solidFill>
                <a:latin typeface="Arial"/>
                <a:ea typeface="Arial"/>
                <a:cs typeface="Arial"/>
                <a:sym typeface="Arial"/>
              </a:rPr>
              <a:t>				1           0.307628</a:t>
            </a:r>
            <a:endParaRPr sz="3450">
              <a:solidFill>
                <a:schemeClr val="lt1"/>
              </a:solidFill>
              <a:latin typeface="Arial"/>
              <a:ea typeface="Arial"/>
              <a:cs typeface="Arial"/>
              <a:sym typeface="Arial"/>
            </a:endParaRPr>
          </a:p>
          <a:p>
            <a:pPr indent="457200" lvl="0" marL="6400800" rtl="0" algn="l">
              <a:spcBef>
                <a:spcPts val="1500"/>
              </a:spcBef>
              <a:spcAft>
                <a:spcPts val="0"/>
              </a:spcAft>
              <a:buNone/>
            </a:pPr>
            <a:r>
              <a:t/>
            </a:r>
            <a:endParaRPr sz="3450">
              <a:solidFill>
                <a:schemeClr val="lt1"/>
              </a:solidFill>
              <a:latin typeface="Arial"/>
              <a:ea typeface="Arial"/>
              <a:cs typeface="Arial"/>
              <a:sym typeface="Arial"/>
            </a:endParaRPr>
          </a:p>
          <a:p>
            <a:pPr indent="0" lvl="0" marL="0" rtl="0" algn="l">
              <a:spcBef>
                <a:spcPts val="1500"/>
              </a:spcBef>
              <a:spcAft>
                <a:spcPts val="0"/>
              </a:spcAft>
              <a:buNone/>
            </a:pPr>
            <a:r>
              <a:t/>
            </a:r>
            <a:endParaRPr sz="3450">
              <a:solidFill>
                <a:schemeClr val="lt1"/>
              </a:solidFill>
              <a:latin typeface="Calibri"/>
              <a:ea typeface="Calibri"/>
              <a:cs typeface="Calibri"/>
              <a:sym typeface="Calibri"/>
            </a:endParaRPr>
          </a:p>
          <a:p>
            <a:pPr indent="0" lvl="0" marL="0" rtl="0" algn="l">
              <a:lnSpc>
                <a:spcPct val="100000"/>
              </a:lnSpc>
              <a:spcBef>
                <a:spcPts val="0"/>
              </a:spcBef>
              <a:spcAft>
                <a:spcPts val="0"/>
              </a:spcAft>
              <a:buClr>
                <a:schemeClr val="dk1"/>
              </a:buClr>
              <a:buFont typeface="Arial"/>
              <a:buNone/>
            </a:pPr>
            <a:r>
              <a:t/>
            </a:r>
            <a:endParaRPr sz="3450">
              <a:solidFill>
                <a:schemeClr val="lt1"/>
              </a:solidFill>
              <a:latin typeface="Calibri"/>
              <a:ea typeface="Calibri"/>
              <a:cs typeface="Calibri"/>
              <a:sym typeface="Calibri"/>
            </a:endParaRPr>
          </a:p>
          <a:p>
            <a:pPr indent="0" lvl="0" marL="0" rtl="0" algn="l">
              <a:lnSpc>
                <a:spcPct val="100000"/>
              </a:lnSpc>
              <a:spcBef>
                <a:spcPts val="0"/>
              </a:spcBef>
              <a:spcAft>
                <a:spcPts val="0"/>
              </a:spcAft>
              <a:buClr>
                <a:schemeClr val="dk1"/>
              </a:buClr>
              <a:buFont typeface="Arial"/>
              <a:buNone/>
            </a:pPr>
            <a:r>
              <a:t/>
            </a:r>
            <a:endParaRPr sz="3450">
              <a:solidFill>
                <a:schemeClr val="lt1"/>
              </a:solidFill>
              <a:latin typeface="Calibri"/>
              <a:ea typeface="Calibri"/>
              <a:cs typeface="Calibri"/>
              <a:sym typeface="Calibri"/>
            </a:endParaRPr>
          </a:p>
          <a:p>
            <a:pPr indent="0" lvl="0" marL="0" rtl="0" algn="l">
              <a:spcBef>
                <a:spcPts val="1500"/>
              </a:spcBef>
              <a:spcAft>
                <a:spcPts val="0"/>
              </a:spcAft>
              <a:buNone/>
            </a:pPr>
            <a:r>
              <a:t/>
            </a:r>
            <a:endParaRPr sz="3450"/>
          </a:p>
        </p:txBody>
      </p:sp>
      <p:pic>
        <p:nvPicPr>
          <p:cNvPr descr="A graph with numbers and a bar&#10;&#10;Description automatically generated" id="275" name="Google Shape;275;p49"/>
          <p:cNvPicPr preferRelativeResize="0"/>
          <p:nvPr/>
        </p:nvPicPr>
        <p:blipFill rotWithShape="1">
          <a:blip r:embed="rId3">
            <a:alphaModFix/>
          </a:blip>
          <a:srcRect b="0" l="0" r="0" t="0"/>
          <a:stretch/>
        </p:blipFill>
        <p:spPr>
          <a:xfrm>
            <a:off x="1257300" y="2313650"/>
            <a:ext cx="5892000" cy="737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ph type="title"/>
          </p:nvPr>
        </p:nvSpPr>
        <p:spPr>
          <a:xfrm>
            <a:off x="1257300" y="547688"/>
            <a:ext cx="15773400" cy="1988700"/>
          </a:xfrm>
          <a:prstGeom prst="rect">
            <a:avLst/>
          </a:prstGeom>
          <a:noFill/>
          <a:ln>
            <a:noFill/>
          </a:ln>
        </p:spPr>
        <p:txBody>
          <a:bodyPr anchorCtr="0" anchor="ctr" bIns="68550" lIns="137150" spcFirstLastPara="1" rIns="137150" wrap="square" tIns="68550">
            <a:normAutofit/>
          </a:bodyPr>
          <a:lstStyle/>
          <a:p>
            <a:pPr indent="0" lvl="0" marL="0" rtl="0" algn="ctr">
              <a:lnSpc>
                <a:spcPct val="90000"/>
              </a:lnSpc>
              <a:spcBef>
                <a:spcPts val="0"/>
              </a:spcBef>
              <a:spcAft>
                <a:spcPts val="0"/>
              </a:spcAft>
              <a:buClr>
                <a:schemeClr val="dk1"/>
              </a:buClr>
              <a:buSzPts val="6600"/>
              <a:buFont typeface="Calibri"/>
              <a:buNone/>
            </a:pPr>
            <a:r>
              <a:rPr lang="en-US" sz="5200"/>
              <a:t>Data Preparation : Categorical Columns &amp; more</a:t>
            </a:r>
            <a:endParaRPr sz="5200"/>
          </a:p>
        </p:txBody>
      </p:sp>
      <p:sp>
        <p:nvSpPr>
          <p:cNvPr id="281" name="Google Shape;281;p50"/>
          <p:cNvSpPr txBox="1"/>
          <p:nvPr>
            <p:ph idx="1" type="body"/>
          </p:nvPr>
        </p:nvSpPr>
        <p:spPr>
          <a:xfrm>
            <a:off x="1257300" y="2217225"/>
            <a:ext cx="15773400" cy="7750500"/>
          </a:xfrm>
          <a:prstGeom prst="rect">
            <a:avLst/>
          </a:prstGeom>
          <a:noFill/>
          <a:ln>
            <a:noFill/>
          </a:ln>
        </p:spPr>
        <p:txBody>
          <a:bodyPr anchorCtr="0" anchor="t" bIns="68550" lIns="137150" spcFirstLastPara="1" rIns="137150" wrap="square" tIns="68550">
            <a:noAutofit/>
          </a:bodyPr>
          <a:lstStyle/>
          <a:p>
            <a:pPr indent="-247650" lvl="0" marL="342900" rtl="0" algn="l">
              <a:lnSpc>
                <a:spcPct val="150000"/>
              </a:lnSpc>
              <a:spcBef>
                <a:spcPts val="0"/>
              </a:spcBef>
              <a:spcAft>
                <a:spcPts val="0"/>
              </a:spcAft>
              <a:buClr>
                <a:schemeClr val="lt1"/>
              </a:buClr>
              <a:buSzPts val="2700"/>
              <a:buChar char="•"/>
            </a:pPr>
            <a:r>
              <a:rPr b="1" lang="en-US" sz="2700">
                <a:solidFill>
                  <a:schemeClr val="lt1"/>
                </a:solidFill>
              </a:rPr>
              <a:t>Categorical Columns: encoding</a:t>
            </a:r>
            <a:endParaRPr b="1" sz="2700">
              <a:solidFill>
                <a:schemeClr val="lt1"/>
              </a:solidFill>
            </a:endParaRPr>
          </a:p>
          <a:p>
            <a:pPr indent="-336550" lvl="1" marL="1028700" rtl="0" algn="l">
              <a:lnSpc>
                <a:spcPct val="150000"/>
              </a:lnSpc>
              <a:spcBef>
                <a:spcPts val="0"/>
              </a:spcBef>
              <a:spcAft>
                <a:spcPts val="0"/>
              </a:spcAft>
              <a:buClr>
                <a:schemeClr val="lt1"/>
              </a:buClr>
              <a:buSzPts val="2700"/>
              <a:buChar char="•"/>
            </a:pPr>
            <a:r>
              <a:rPr lang="en-US" sz="2700">
                <a:solidFill>
                  <a:schemeClr val="lt1"/>
                </a:solidFill>
              </a:rPr>
              <a:t>Education, Marital_Status--&gt; dummies_df (0 or 1)	</a:t>
            </a:r>
            <a:endParaRPr sz="2700">
              <a:solidFill>
                <a:schemeClr val="lt1"/>
              </a:solidFill>
            </a:endParaRPr>
          </a:p>
          <a:p>
            <a:pPr indent="-247650" lvl="0" marL="342900" rtl="0" algn="l">
              <a:lnSpc>
                <a:spcPct val="150000"/>
              </a:lnSpc>
              <a:spcBef>
                <a:spcPts val="1500"/>
              </a:spcBef>
              <a:spcAft>
                <a:spcPts val="0"/>
              </a:spcAft>
              <a:buClr>
                <a:schemeClr val="lt1"/>
              </a:buClr>
              <a:buSzPts val="2700"/>
              <a:buChar char="•"/>
            </a:pPr>
            <a:r>
              <a:rPr b="1" lang="en-US" sz="2700">
                <a:solidFill>
                  <a:schemeClr val="lt1"/>
                </a:solidFill>
              </a:rPr>
              <a:t>Combine:</a:t>
            </a:r>
            <a:endParaRPr sz="2700">
              <a:solidFill>
                <a:schemeClr val="lt1"/>
              </a:solidFill>
            </a:endParaRPr>
          </a:p>
          <a:p>
            <a:pPr indent="-336550" lvl="1" marL="1028700" rtl="0" algn="l">
              <a:lnSpc>
                <a:spcPct val="150000"/>
              </a:lnSpc>
              <a:spcBef>
                <a:spcPts val="1500"/>
              </a:spcBef>
              <a:spcAft>
                <a:spcPts val="0"/>
              </a:spcAft>
              <a:buClr>
                <a:schemeClr val="lt1"/>
              </a:buClr>
              <a:buSzPts val="2700"/>
              <a:buChar char="•"/>
            </a:pPr>
            <a:r>
              <a:rPr lang="en-US" sz="2700">
                <a:solidFill>
                  <a:schemeClr val="lt1"/>
                </a:solidFill>
              </a:rPr>
              <a:t>Overall Frequency ( </a:t>
            </a:r>
            <a:r>
              <a:rPr lang="en-US" sz="2900">
                <a:solidFill>
                  <a:schemeClr val="lt1"/>
                </a:solidFill>
              </a:rPr>
              <a:t>∑</a:t>
            </a:r>
            <a:r>
              <a:rPr lang="en-US" sz="2700">
                <a:solidFill>
                  <a:schemeClr val="lt1"/>
                </a:solidFill>
              </a:rPr>
              <a:t>Number of purchase )</a:t>
            </a:r>
            <a:endParaRPr sz="2700">
              <a:solidFill>
                <a:schemeClr val="lt1"/>
              </a:solidFill>
            </a:endParaRPr>
          </a:p>
          <a:p>
            <a:pPr indent="-336550" lvl="1" marL="1028700" rtl="0" algn="l">
              <a:lnSpc>
                <a:spcPct val="150000"/>
              </a:lnSpc>
              <a:spcBef>
                <a:spcPts val="1500"/>
              </a:spcBef>
              <a:spcAft>
                <a:spcPts val="0"/>
              </a:spcAft>
              <a:buClr>
                <a:schemeClr val="lt1"/>
              </a:buClr>
              <a:buSzPts val="2700"/>
              <a:buChar char="•"/>
            </a:pPr>
            <a:r>
              <a:rPr lang="en-US" sz="2700">
                <a:solidFill>
                  <a:schemeClr val="lt1"/>
                </a:solidFill>
              </a:rPr>
              <a:t>Avg Order Value ( </a:t>
            </a:r>
            <a:r>
              <a:rPr lang="en-US" sz="2900">
                <a:solidFill>
                  <a:schemeClr val="lt1"/>
                </a:solidFill>
              </a:rPr>
              <a:t>∑</a:t>
            </a:r>
            <a:r>
              <a:rPr lang="en-US" sz="2700">
                <a:solidFill>
                  <a:schemeClr val="lt1"/>
                </a:solidFill>
              </a:rPr>
              <a:t>Amount spent on good / OvrFrequency) </a:t>
            </a:r>
            <a:endParaRPr sz="2700">
              <a:solidFill>
                <a:schemeClr val="lt1"/>
              </a:solidFill>
            </a:endParaRPr>
          </a:p>
          <a:p>
            <a:pPr indent="-336550" lvl="1" marL="1028700" rtl="0" algn="l">
              <a:lnSpc>
                <a:spcPct val="150000"/>
              </a:lnSpc>
              <a:spcBef>
                <a:spcPts val="1500"/>
              </a:spcBef>
              <a:spcAft>
                <a:spcPts val="0"/>
              </a:spcAft>
              <a:buClr>
                <a:schemeClr val="lt1"/>
              </a:buClr>
              <a:buSzPts val="2700"/>
              <a:buChar char="•"/>
            </a:pPr>
            <a:r>
              <a:rPr lang="en-US" sz="2700">
                <a:solidFill>
                  <a:schemeClr val="lt1"/>
                </a:solidFill>
              </a:rPr>
              <a:t>pct_income_spent (Avg Order Value / Income)</a:t>
            </a:r>
            <a:endParaRPr sz="2700">
              <a:solidFill>
                <a:schemeClr val="lt1"/>
              </a:solidFill>
            </a:endParaRPr>
          </a:p>
          <a:p>
            <a:pPr indent="-336550" lvl="1" marL="1028700" rtl="0" algn="l">
              <a:lnSpc>
                <a:spcPct val="150000"/>
              </a:lnSpc>
              <a:spcBef>
                <a:spcPts val="1500"/>
              </a:spcBef>
              <a:spcAft>
                <a:spcPts val="0"/>
              </a:spcAft>
              <a:buClr>
                <a:schemeClr val="lt1"/>
              </a:buClr>
              <a:buSzPts val="2700"/>
              <a:buChar char="•"/>
            </a:pPr>
            <a:r>
              <a:rPr lang="en-US" sz="2700">
                <a:solidFill>
                  <a:schemeClr val="lt1"/>
                </a:solidFill>
              </a:rPr>
              <a:t>Deals Per Purchase (NumDealsPurchases / Overall Frequency)</a:t>
            </a:r>
            <a:endParaRPr sz="2700">
              <a:solidFill>
                <a:schemeClr val="lt1"/>
              </a:solidFill>
            </a:endParaRPr>
          </a:p>
          <a:p>
            <a:pPr indent="-400050" lvl="0" marL="457200" rtl="0" algn="l">
              <a:lnSpc>
                <a:spcPct val="150000"/>
              </a:lnSpc>
              <a:spcBef>
                <a:spcPts val="0"/>
              </a:spcBef>
              <a:spcAft>
                <a:spcPts val="0"/>
              </a:spcAft>
              <a:buClr>
                <a:schemeClr val="lt1"/>
              </a:buClr>
              <a:buSzPts val="2700"/>
              <a:buChar char="•"/>
            </a:pPr>
            <a:r>
              <a:rPr lang="en-US" sz="2700">
                <a:solidFill>
                  <a:schemeClr val="lt1"/>
                </a:solidFill>
              </a:rPr>
              <a:t>Date time </a:t>
            </a:r>
            <a:r>
              <a:rPr lang="en-US" sz="2700">
                <a:solidFill>
                  <a:schemeClr val="lt1"/>
                </a:solidFill>
              </a:rPr>
              <a:t>conversion</a:t>
            </a:r>
            <a:r>
              <a:rPr lang="en-US" sz="2700">
                <a:solidFill>
                  <a:schemeClr val="lt1"/>
                </a:solidFill>
              </a:rPr>
              <a:t>: </a:t>
            </a:r>
            <a:endParaRPr sz="2700">
              <a:solidFill>
                <a:schemeClr val="lt1"/>
              </a:solidFill>
            </a:endParaRPr>
          </a:p>
          <a:p>
            <a:pPr indent="-336550" lvl="1" marL="1028700" rtl="0" algn="l">
              <a:lnSpc>
                <a:spcPct val="150000"/>
              </a:lnSpc>
              <a:spcBef>
                <a:spcPts val="1500"/>
              </a:spcBef>
              <a:spcAft>
                <a:spcPts val="0"/>
              </a:spcAft>
              <a:buClr>
                <a:schemeClr val="lt1"/>
              </a:buClr>
              <a:buSzPts val="2700"/>
              <a:buChar char="•"/>
            </a:pPr>
            <a:r>
              <a:rPr lang="en-US" sz="2700">
                <a:solidFill>
                  <a:schemeClr val="lt1"/>
                </a:solidFill>
              </a:rPr>
              <a:t>Dt_Customer: (</a:t>
            </a:r>
            <a:r>
              <a:rPr lang="en-US" sz="2700">
                <a:solidFill>
                  <a:schemeClr val="lt1"/>
                </a:solidFill>
              </a:rPr>
              <a:t>6/16/2014, 6/15/2014…) </a:t>
            </a:r>
            <a:r>
              <a:rPr lang="en-US" sz="2700">
                <a:solidFill>
                  <a:schemeClr val="lt1"/>
                </a:solidFill>
              </a:rPr>
              <a:t>--&gt; days_enrolled </a:t>
            </a:r>
            <a:endParaRPr sz="2700">
              <a:solidFill>
                <a:schemeClr val="lt1"/>
              </a:solidFill>
            </a:endParaRPr>
          </a:p>
          <a:p>
            <a:pPr indent="0" lvl="0" marL="0" rtl="0" algn="l">
              <a:lnSpc>
                <a:spcPct val="90000"/>
              </a:lnSpc>
              <a:spcBef>
                <a:spcPts val="1500"/>
              </a:spcBef>
              <a:spcAft>
                <a:spcPts val="0"/>
              </a:spcAft>
              <a:buNone/>
            </a:pPr>
            <a:r>
              <a:t/>
            </a:r>
            <a:endParaRPr sz="2700">
              <a:solidFill>
                <a:schemeClr val="lt1"/>
              </a:solidFill>
            </a:endParaRPr>
          </a:p>
          <a:p>
            <a:pPr indent="0" lvl="1" marL="685800" rtl="0" algn="l">
              <a:lnSpc>
                <a:spcPct val="90000"/>
              </a:lnSpc>
              <a:spcBef>
                <a:spcPts val="800"/>
              </a:spcBef>
              <a:spcAft>
                <a:spcPts val="0"/>
              </a:spcAft>
              <a:buClr>
                <a:schemeClr val="dk1"/>
              </a:buClr>
              <a:buSzPts val="3000"/>
              <a:buNone/>
            </a:pPr>
            <a:r>
              <a:t/>
            </a:r>
            <a:endParaRPr sz="2700">
              <a:solidFill>
                <a:schemeClr val="lt1"/>
              </a:solidFill>
            </a:endParaRPr>
          </a:p>
          <a:p>
            <a:pPr indent="0" lvl="1" marL="685800" rtl="0" algn="l">
              <a:lnSpc>
                <a:spcPct val="90000"/>
              </a:lnSpc>
              <a:spcBef>
                <a:spcPts val="800"/>
              </a:spcBef>
              <a:spcAft>
                <a:spcPts val="0"/>
              </a:spcAft>
              <a:buClr>
                <a:schemeClr val="dk1"/>
              </a:buClr>
              <a:buSzPts val="3000"/>
              <a:buNone/>
            </a:pPr>
            <a:r>
              <a:t/>
            </a:r>
            <a:endParaRPr sz="2700"/>
          </a:p>
          <a:p>
            <a:pPr indent="0" lvl="1" marL="0" rtl="0" algn="l">
              <a:lnSpc>
                <a:spcPct val="90000"/>
              </a:lnSpc>
              <a:spcBef>
                <a:spcPts val="800"/>
              </a:spcBef>
              <a:spcAft>
                <a:spcPts val="0"/>
              </a:spcAft>
              <a:buClr>
                <a:schemeClr val="dk1"/>
              </a:buClr>
              <a:buSzPts val="3000"/>
              <a:buNone/>
            </a:pPr>
            <a:r>
              <a:rPr lang="en-US" sz="2700"/>
              <a:t>    </a:t>
            </a:r>
            <a:endParaRPr sz="2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1"/>
          <p:cNvSpPr txBox="1"/>
          <p:nvPr>
            <p:ph type="title"/>
          </p:nvPr>
        </p:nvSpPr>
        <p:spPr>
          <a:xfrm>
            <a:off x="1257300" y="547688"/>
            <a:ext cx="157734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US"/>
              <a:t>Data preparation: Standardization</a:t>
            </a:r>
            <a:endParaRPr/>
          </a:p>
        </p:txBody>
      </p:sp>
      <p:sp>
        <p:nvSpPr>
          <p:cNvPr id="287" name="Google Shape;287;p51"/>
          <p:cNvSpPr txBox="1"/>
          <p:nvPr>
            <p:ph idx="1" type="body"/>
          </p:nvPr>
        </p:nvSpPr>
        <p:spPr>
          <a:xfrm>
            <a:off x="1257300" y="2738450"/>
            <a:ext cx="7551600" cy="6526800"/>
          </a:xfrm>
          <a:prstGeom prst="rect">
            <a:avLst/>
          </a:prstGeom>
        </p:spPr>
        <p:txBody>
          <a:bodyPr anchorCtr="0" anchor="t" bIns="68550" lIns="137150" spcFirstLastPara="1" rIns="137150" wrap="square" tIns="68550">
            <a:normAutofit/>
          </a:bodyPr>
          <a:lstStyle/>
          <a:p>
            <a:pPr indent="0" lvl="0" marL="0" rtl="0" algn="l">
              <a:lnSpc>
                <a:spcPct val="150000"/>
              </a:lnSpc>
              <a:spcBef>
                <a:spcPts val="1500"/>
              </a:spcBef>
              <a:spcAft>
                <a:spcPts val="0"/>
              </a:spcAft>
              <a:buNone/>
            </a:pPr>
            <a:r>
              <a:rPr lang="en-US" sz="3000"/>
              <a:t>Since there are binary and numerical columns with wide ranges, standardization is needed for more accurate prediction</a:t>
            </a:r>
            <a:endParaRPr sz="3000">
              <a:solidFill>
                <a:schemeClr val="lt1"/>
              </a:solidFill>
              <a:latin typeface="Arial"/>
              <a:ea typeface="Arial"/>
              <a:cs typeface="Arial"/>
              <a:sym typeface="Arial"/>
            </a:endParaRPr>
          </a:p>
          <a:p>
            <a:pPr indent="0" lvl="0" marL="0" rtl="0" algn="l">
              <a:spcBef>
                <a:spcPts val="1500"/>
              </a:spcBef>
              <a:spcAft>
                <a:spcPts val="0"/>
              </a:spcAft>
              <a:buNone/>
            </a:pPr>
            <a:r>
              <a:t/>
            </a:r>
            <a:endParaRPr sz="2700">
              <a:solidFill>
                <a:schemeClr val="lt1"/>
              </a:solidFill>
              <a:latin typeface="Arial"/>
              <a:ea typeface="Arial"/>
              <a:cs typeface="Arial"/>
              <a:sym typeface="Arial"/>
            </a:endParaRPr>
          </a:p>
          <a:p>
            <a:pPr indent="0" lvl="0" marL="457200" rtl="0" algn="l">
              <a:spcBef>
                <a:spcPts val="1500"/>
              </a:spcBef>
              <a:spcAft>
                <a:spcPts val="0"/>
              </a:spcAft>
              <a:buNone/>
            </a:pPr>
            <a:r>
              <a:rPr lang="en-US" sz="2700">
                <a:solidFill>
                  <a:schemeClr val="lt1"/>
                </a:solidFill>
                <a:latin typeface="Arial"/>
                <a:ea typeface="Arial"/>
                <a:cs typeface="Arial"/>
                <a:sym typeface="Arial"/>
              </a:rPr>
              <a:t>    </a:t>
            </a:r>
            <a:endParaRPr sz="2700">
              <a:solidFill>
                <a:schemeClr val="lt1"/>
              </a:solidFill>
              <a:latin typeface="Arial"/>
              <a:ea typeface="Arial"/>
              <a:cs typeface="Arial"/>
              <a:sym typeface="Arial"/>
            </a:endParaRPr>
          </a:p>
          <a:p>
            <a:pPr indent="0" lvl="0" marL="457200" rtl="0" algn="l">
              <a:spcBef>
                <a:spcPts val="1500"/>
              </a:spcBef>
              <a:spcAft>
                <a:spcPts val="0"/>
              </a:spcAft>
              <a:buNone/>
            </a:pPr>
            <a:r>
              <a:rPr lang="en-US" sz="2700">
                <a:solidFill>
                  <a:schemeClr val="lt1"/>
                </a:solidFill>
                <a:latin typeface="Arial"/>
                <a:ea typeface="Arial"/>
                <a:cs typeface="Arial"/>
                <a:sym typeface="Arial"/>
              </a:rPr>
              <a:t>   </a:t>
            </a:r>
            <a:endParaRPr/>
          </a:p>
        </p:txBody>
      </p:sp>
      <p:sp>
        <p:nvSpPr>
          <p:cNvPr id="288" name="Google Shape;288;p51"/>
          <p:cNvSpPr txBox="1"/>
          <p:nvPr/>
        </p:nvSpPr>
        <p:spPr>
          <a:xfrm>
            <a:off x="9925950" y="2968200"/>
            <a:ext cx="7404600" cy="58407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1500"/>
              </a:spcBef>
              <a:spcAft>
                <a:spcPts val="0"/>
              </a:spcAft>
              <a:buClr>
                <a:schemeClr val="dk1"/>
              </a:buClr>
              <a:buSzPts val="1100"/>
              <a:buFont typeface="Arial"/>
              <a:buNone/>
            </a:pPr>
            <a:r>
              <a:rPr lang="en-US" sz="2700">
                <a:solidFill>
                  <a:schemeClr val="lt1"/>
                </a:solidFill>
              </a:rPr>
              <a:t>   Income  Kidhome  Teenhome  MntWines</a:t>
            </a:r>
            <a:endParaRPr sz="2700">
              <a:solidFill>
                <a:schemeClr val="lt1"/>
              </a:solidFill>
            </a:endParaRPr>
          </a:p>
          <a:p>
            <a:pPr indent="0" lvl="0" marL="0" rtl="0" algn="l">
              <a:lnSpc>
                <a:spcPct val="90000"/>
              </a:lnSpc>
              <a:spcBef>
                <a:spcPts val="1500"/>
              </a:spcBef>
              <a:spcAft>
                <a:spcPts val="0"/>
              </a:spcAft>
              <a:buClr>
                <a:schemeClr val="dk1"/>
              </a:buClr>
              <a:buSzPts val="1100"/>
              <a:buFont typeface="Arial"/>
              <a:buNone/>
            </a:pPr>
            <a:r>
              <a:rPr lang="en-US" sz="2700">
                <a:solidFill>
                  <a:schemeClr val="lt1"/>
                </a:solidFill>
              </a:rPr>
              <a:t>min    4428.0        0         	   0       		0		</a:t>
            </a:r>
            <a:endParaRPr sz="2700">
              <a:solidFill>
                <a:schemeClr val="lt1"/>
              </a:solidFill>
            </a:endParaRPr>
          </a:p>
          <a:p>
            <a:pPr indent="0" lvl="0" marL="0" rtl="0" algn="l">
              <a:lnSpc>
                <a:spcPct val="90000"/>
              </a:lnSpc>
              <a:spcBef>
                <a:spcPts val="1500"/>
              </a:spcBef>
              <a:spcAft>
                <a:spcPts val="0"/>
              </a:spcAft>
              <a:buClr>
                <a:schemeClr val="dk1"/>
              </a:buClr>
              <a:buSzPts val="1100"/>
              <a:buFont typeface="Arial"/>
              <a:buNone/>
            </a:pPr>
            <a:r>
              <a:rPr lang="en-US" sz="2700">
                <a:solidFill>
                  <a:schemeClr val="lt1"/>
                </a:solidFill>
              </a:rPr>
              <a:t>max  666666.0     2               2     		1493 </a:t>
            </a:r>
            <a:endParaRPr sz="2700">
              <a:solidFill>
                <a:schemeClr val="lt1"/>
              </a:solidFill>
            </a:endParaRPr>
          </a:p>
          <a:p>
            <a:pPr indent="0" lvl="0" marL="0" rtl="0" algn="l">
              <a:lnSpc>
                <a:spcPct val="90000"/>
              </a:lnSpc>
              <a:spcBef>
                <a:spcPts val="1500"/>
              </a:spcBef>
              <a:spcAft>
                <a:spcPts val="0"/>
              </a:spcAft>
              <a:buClr>
                <a:schemeClr val="dk1"/>
              </a:buClr>
              <a:buSzPts val="1100"/>
              <a:buFont typeface="Arial"/>
              <a:buNone/>
            </a:pPr>
            <a:r>
              <a:t/>
            </a:r>
            <a:endParaRPr sz="36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FFFFFF"/>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p:nvPr/>
        </p:nvSpPr>
        <p:spPr>
          <a:xfrm>
            <a:off x="12873610" y="6261960"/>
            <a:ext cx="1188600" cy="1188600"/>
          </a:xfrm>
          <a:prstGeom prst="ellipse">
            <a:avLst/>
          </a:prstGeom>
          <a:noFill/>
          <a:ln cap="flat" cmpd="sng" w="952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52"/>
          <p:cNvSpPr/>
          <p:nvPr/>
        </p:nvSpPr>
        <p:spPr>
          <a:xfrm>
            <a:off x="12654460" y="8221360"/>
            <a:ext cx="1188600" cy="1188600"/>
          </a:xfrm>
          <a:prstGeom prst="ellipse">
            <a:avLst/>
          </a:prstGeom>
          <a:noFill/>
          <a:ln cap="flat" cmpd="sng" w="952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 name="Google Shape;295;p52"/>
          <p:cNvSpPr/>
          <p:nvPr/>
        </p:nvSpPr>
        <p:spPr>
          <a:xfrm>
            <a:off x="12654460" y="2195310"/>
            <a:ext cx="1188600" cy="1188600"/>
          </a:xfrm>
          <a:prstGeom prst="ellipse">
            <a:avLst/>
          </a:prstGeom>
          <a:noFill/>
          <a:ln cap="flat" cmpd="sng" w="952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6" name="Google Shape;296;p52"/>
          <p:cNvSpPr/>
          <p:nvPr/>
        </p:nvSpPr>
        <p:spPr>
          <a:xfrm>
            <a:off x="4516160" y="8225335"/>
            <a:ext cx="1188600" cy="1188600"/>
          </a:xfrm>
          <a:prstGeom prst="ellipse">
            <a:avLst/>
          </a:prstGeom>
          <a:noFill/>
          <a:ln cap="flat" cmpd="sng" w="9525">
            <a:solidFill>
              <a:schemeClr val="accen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7" name="Google Shape;297;p52"/>
          <p:cNvSpPr/>
          <p:nvPr/>
        </p:nvSpPr>
        <p:spPr>
          <a:xfrm>
            <a:off x="4516160" y="2204660"/>
            <a:ext cx="1188600" cy="1188600"/>
          </a:xfrm>
          <a:prstGeom prst="ellipse">
            <a:avLst/>
          </a:prstGeom>
          <a:noFill/>
          <a:ln cap="flat" cmpd="sng" w="9525">
            <a:solidFill>
              <a:schemeClr val="accen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 name="Google Shape;298;p52"/>
          <p:cNvSpPr/>
          <p:nvPr/>
        </p:nvSpPr>
        <p:spPr>
          <a:xfrm>
            <a:off x="4153960" y="6215835"/>
            <a:ext cx="1188600" cy="1188600"/>
          </a:xfrm>
          <a:prstGeom prst="ellipse">
            <a:avLst/>
          </a:prstGeom>
          <a:noFill/>
          <a:ln cap="flat" cmpd="sng" w="9525">
            <a:solidFill>
              <a:schemeClr val="accen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52"/>
          <p:cNvSpPr txBox="1"/>
          <p:nvPr>
            <p:ph type="title"/>
          </p:nvPr>
        </p:nvSpPr>
        <p:spPr>
          <a:xfrm>
            <a:off x="542050" y="527925"/>
            <a:ext cx="17041200" cy="1145400"/>
          </a:xfrm>
          <a:prstGeom prst="rect">
            <a:avLst/>
          </a:prstGeom>
        </p:spPr>
        <p:txBody>
          <a:bodyPr anchorCtr="0" anchor="t" bIns="182850" lIns="182850" spcFirstLastPara="1" rIns="182850" wrap="square" tIns="182850">
            <a:normAutofit fontScale="90000"/>
          </a:bodyPr>
          <a:lstStyle/>
          <a:p>
            <a:pPr indent="0" lvl="0" marL="0" rtl="0" algn="ctr">
              <a:spcBef>
                <a:spcPts val="0"/>
              </a:spcBef>
              <a:spcAft>
                <a:spcPts val="0"/>
              </a:spcAft>
              <a:buNone/>
            </a:pPr>
            <a:r>
              <a:rPr lang="en-US"/>
              <a:t>Modelling</a:t>
            </a:r>
            <a:endParaRPr/>
          </a:p>
        </p:txBody>
      </p:sp>
      <p:cxnSp>
        <p:nvCxnSpPr>
          <p:cNvPr id="300" name="Google Shape;300;p52"/>
          <p:cNvCxnSpPr>
            <a:endCxn id="298" idx="6"/>
          </p:cNvCxnSpPr>
          <p:nvPr/>
        </p:nvCxnSpPr>
        <p:spPr>
          <a:xfrm rot="10800000">
            <a:off x="5342560" y="6810135"/>
            <a:ext cx="826200" cy="0"/>
          </a:xfrm>
          <a:prstGeom prst="straightConnector1">
            <a:avLst/>
          </a:prstGeom>
          <a:noFill/>
          <a:ln cap="flat" cmpd="sng" w="9525">
            <a:solidFill>
              <a:schemeClr val="accent1"/>
            </a:solidFill>
            <a:prstDash val="solid"/>
            <a:round/>
            <a:headEnd len="med" w="med" type="none"/>
            <a:tailEnd len="med" w="med" type="none"/>
          </a:ln>
        </p:spPr>
      </p:cxnSp>
      <p:cxnSp>
        <p:nvCxnSpPr>
          <p:cNvPr id="301" name="Google Shape;301;p52"/>
          <p:cNvCxnSpPr>
            <a:stCxn id="293" idx="2"/>
          </p:cNvCxnSpPr>
          <p:nvPr/>
        </p:nvCxnSpPr>
        <p:spPr>
          <a:xfrm rot="10800000">
            <a:off x="12023410" y="6852060"/>
            <a:ext cx="850200" cy="4200"/>
          </a:xfrm>
          <a:prstGeom prst="straightConnector1">
            <a:avLst/>
          </a:prstGeom>
          <a:noFill/>
          <a:ln cap="flat" cmpd="sng" w="9525">
            <a:solidFill>
              <a:schemeClr val="accent4"/>
            </a:solidFill>
            <a:prstDash val="solid"/>
            <a:round/>
            <a:headEnd len="med" w="med" type="none"/>
            <a:tailEnd len="med" w="med" type="none"/>
          </a:ln>
        </p:spPr>
      </p:cxnSp>
      <p:grpSp>
        <p:nvGrpSpPr>
          <p:cNvPr id="302" name="Google Shape;302;p52"/>
          <p:cNvGrpSpPr/>
          <p:nvPr/>
        </p:nvGrpSpPr>
        <p:grpSpPr>
          <a:xfrm>
            <a:off x="6763138" y="3239418"/>
            <a:ext cx="4832910" cy="5028449"/>
            <a:chOff x="7721175" y="2093194"/>
            <a:chExt cx="599587" cy="623846"/>
          </a:xfrm>
        </p:grpSpPr>
        <p:grpSp>
          <p:nvGrpSpPr>
            <p:cNvPr id="303" name="Google Shape;303;p52"/>
            <p:cNvGrpSpPr/>
            <p:nvPr/>
          </p:nvGrpSpPr>
          <p:grpSpPr>
            <a:xfrm>
              <a:off x="7721175" y="2093194"/>
              <a:ext cx="291605" cy="623846"/>
              <a:chOff x="9405575" y="2061418"/>
              <a:chExt cx="291605" cy="623846"/>
            </a:xfrm>
          </p:grpSpPr>
          <p:sp>
            <p:nvSpPr>
              <p:cNvPr id="304" name="Google Shape;304;p52"/>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5" name="Google Shape;305;p52"/>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 name="Google Shape;306;p52"/>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52"/>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p52"/>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p52"/>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 name="Google Shape;310;p52"/>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1" name="Google Shape;311;p52"/>
            <p:cNvGrpSpPr/>
            <p:nvPr/>
          </p:nvGrpSpPr>
          <p:grpSpPr>
            <a:xfrm flipH="1">
              <a:off x="8029157" y="2093194"/>
              <a:ext cx="291605" cy="623846"/>
              <a:chOff x="9405575" y="2061418"/>
              <a:chExt cx="291605" cy="623846"/>
            </a:xfrm>
          </p:grpSpPr>
          <p:sp>
            <p:nvSpPr>
              <p:cNvPr id="312" name="Google Shape;312;p52"/>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 name="Google Shape;313;p52"/>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 name="Google Shape;314;p52"/>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52"/>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6" name="Google Shape;316;p52"/>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7" name="Google Shape;317;p52"/>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52"/>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nvGrpSpPr>
          <p:cNvPr id="319" name="Google Shape;319;p52"/>
          <p:cNvGrpSpPr/>
          <p:nvPr/>
        </p:nvGrpSpPr>
        <p:grpSpPr>
          <a:xfrm>
            <a:off x="13107197" y="6503050"/>
            <a:ext cx="721426" cy="706420"/>
            <a:chOff x="-22881800" y="1971800"/>
            <a:chExt cx="301675" cy="295400"/>
          </a:xfrm>
        </p:grpSpPr>
        <p:sp>
          <p:nvSpPr>
            <p:cNvPr id="320" name="Google Shape;320;p52"/>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1" name="Google Shape;321;p52"/>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 name="Google Shape;322;p52"/>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 name="Google Shape;323;p52"/>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4" name="Google Shape;324;p52"/>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5" name="Google Shape;325;p52"/>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26" name="Google Shape;326;p52"/>
          <p:cNvGrpSpPr/>
          <p:nvPr/>
        </p:nvGrpSpPr>
        <p:grpSpPr>
          <a:xfrm>
            <a:off x="12893697" y="8463676"/>
            <a:ext cx="710126" cy="703968"/>
            <a:chOff x="-22859750" y="2335900"/>
            <a:chExt cx="296950" cy="294375"/>
          </a:xfrm>
        </p:grpSpPr>
        <p:sp>
          <p:nvSpPr>
            <p:cNvPr id="327" name="Google Shape;327;p52"/>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52"/>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52"/>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0" name="Google Shape;330;p52"/>
          <p:cNvSpPr/>
          <p:nvPr/>
        </p:nvSpPr>
        <p:spPr>
          <a:xfrm>
            <a:off x="12893667" y="2449134"/>
            <a:ext cx="710186" cy="680951"/>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 name="Google Shape;331;p52"/>
          <p:cNvSpPr/>
          <p:nvPr/>
        </p:nvSpPr>
        <p:spPr>
          <a:xfrm>
            <a:off x="4756323" y="2444823"/>
            <a:ext cx="708273" cy="708273"/>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 name="Google Shape;332;p52"/>
          <p:cNvSpPr/>
          <p:nvPr/>
        </p:nvSpPr>
        <p:spPr>
          <a:xfrm>
            <a:off x="4737480" y="8467163"/>
            <a:ext cx="745937" cy="704985"/>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3" name="Google Shape;333;p52"/>
          <p:cNvGrpSpPr/>
          <p:nvPr/>
        </p:nvGrpSpPr>
        <p:grpSpPr>
          <a:xfrm>
            <a:off x="4418963" y="6477655"/>
            <a:ext cx="713893" cy="664929"/>
            <a:chOff x="-25477800" y="2357750"/>
            <a:chExt cx="298525" cy="278050"/>
          </a:xfrm>
        </p:grpSpPr>
        <p:sp>
          <p:nvSpPr>
            <p:cNvPr id="334" name="Google Shape;334;p52"/>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p52"/>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336" name="Google Shape;336;p52"/>
          <p:cNvCxnSpPr>
            <a:endCxn id="296" idx="6"/>
          </p:cNvCxnSpPr>
          <p:nvPr/>
        </p:nvCxnSpPr>
        <p:spPr>
          <a:xfrm flipH="1">
            <a:off x="5704760" y="8390035"/>
            <a:ext cx="2624400" cy="429600"/>
          </a:xfrm>
          <a:prstGeom prst="bentConnector3">
            <a:avLst>
              <a:gd fmla="val -200" name="adj1"/>
            </a:avLst>
          </a:prstGeom>
          <a:noFill/>
          <a:ln cap="flat" cmpd="sng" w="9525">
            <a:solidFill>
              <a:schemeClr val="accent1"/>
            </a:solidFill>
            <a:prstDash val="solid"/>
            <a:round/>
            <a:headEnd len="med" w="med" type="none"/>
            <a:tailEnd len="med" w="med" type="none"/>
          </a:ln>
        </p:spPr>
      </p:cxnSp>
      <p:cxnSp>
        <p:nvCxnSpPr>
          <p:cNvPr id="337" name="Google Shape;337;p52"/>
          <p:cNvCxnSpPr>
            <a:endCxn id="297" idx="6"/>
          </p:cNvCxnSpPr>
          <p:nvPr/>
        </p:nvCxnSpPr>
        <p:spPr>
          <a:xfrm rot="10800000">
            <a:off x="5704760" y="2798960"/>
            <a:ext cx="2624400" cy="440400"/>
          </a:xfrm>
          <a:prstGeom prst="bentConnector3">
            <a:avLst>
              <a:gd fmla="val 164" name="adj1"/>
            </a:avLst>
          </a:prstGeom>
          <a:noFill/>
          <a:ln cap="flat" cmpd="sng" w="9525">
            <a:solidFill>
              <a:schemeClr val="accent1"/>
            </a:solidFill>
            <a:prstDash val="solid"/>
            <a:round/>
            <a:headEnd len="med" w="med" type="none"/>
            <a:tailEnd len="med" w="med" type="none"/>
          </a:ln>
        </p:spPr>
      </p:cxnSp>
      <p:sp>
        <p:nvSpPr>
          <p:cNvPr id="338" name="Google Shape;338;p52"/>
          <p:cNvSpPr txBox="1"/>
          <p:nvPr/>
        </p:nvSpPr>
        <p:spPr>
          <a:xfrm>
            <a:off x="715900" y="2105775"/>
            <a:ext cx="3649500" cy="448800"/>
          </a:xfrm>
          <a:prstGeom prst="rect">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b="1" lang="en-US" sz="2800">
                <a:solidFill>
                  <a:schemeClr val="dk1"/>
                </a:solidFill>
                <a:latin typeface="Fira Sans"/>
                <a:ea typeface="Fira Sans"/>
                <a:cs typeface="Fira Sans"/>
                <a:sym typeface="Fira Sans"/>
              </a:rPr>
              <a:t>Logistic Regression</a:t>
            </a:r>
            <a:endParaRPr b="1" sz="2800">
              <a:solidFill>
                <a:schemeClr val="dk1"/>
              </a:solidFill>
              <a:latin typeface="Fira Sans"/>
              <a:ea typeface="Fira Sans"/>
              <a:cs typeface="Fira Sans"/>
              <a:sym typeface="Fira Sans"/>
            </a:endParaRPr>
          </a:p>
        </p:txBody>
      </p:sp>
      <p:sp>
        <p:nvSpPr>
          <p:cNvPr id="339" name="Google Shape;339;p52"/>
          <p:cNvSpPr txBox="1"/>
          <p:nvPr/>
        </p:nvSpPr>
        <p:spPr>
          <a:xfrm>
            <a:off x="1497700" y="6137800"/>
            <a:ext cx="2355600" cy="448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US" sz="2800">
                <a:solidFill>
                  <a:schemeClr val="dk1"/>
                </a:solidFill>
                <a:latin typeface="Fira Sans"/>
                <a:ea typeface="Fira Sans"/>
                <a:cs typeface="Fira Sans"/>
                <a:sym typeface="Fira Sans"/>
              </a:rPr>
              <a:t>KNN</a:t>
            </a:r>
            <a:endParaRPr b="1" sz="2800">
              <a:solidFill>
                <a:schemeClr val="dk1"/>
              </a:solidFill>
              <a:latin typeface="Fira Sans"/>
              <a:ea typeface="Fira Sans"/>
              <a:cs typeface="Fira Sans"/>
              <a:sym typeface="Fira Sans"/>
            </a:endParaRPr>
          </a:p>
        </p:txBody>
      </p:sp>
      <p:sp>
        <p:nvSpPr>
          <p:cNvPr id="340" name="Google Shape;340;p52"/>
          <p:cNvSpPr txBox="1"/>
          <p:nvPr/>
        </p:nvSpPr>
        <p:spPr>
          <a:xfrm>
            <a:off x="1497700" y="8165375"/>
            <a:ext cx="2355600" cy="448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US" sz="2800">
                <a:solidFill>
                  <a:schemeClr val="dk1"/>
                </a:solidFill>
                <a:latin typeface="Fira Sans"/>
                <a:ea typeface="Fira Sans"/>
                <a:cs typeface="Fira Sans"/>
                <a:sym typeface="Fira Sans"/>
              </a:rPr>
              <a:t>XGBoost</a:t>
            </a:r>
            <a:endParaRPr b="1" sz="2800">
              <a:solidFill>
                <a:schemeClr val="dk1"/>
              </a:solidFill>
              <a:latin typeface="Fira Sans"/>
              <a:ea typeface="Fira Sans"/>
              <a:cs typeface="Fira Sans"/>
              <a:sym typeface="Fira Sans"/>
            </a:endParaRPr>
          </a:p>
        </p:txBody>
      </p:sp>
      <p:sp>
        <p:nvSpPr>
          <p:cNvPr id="341" name="Google Shape;341;p52"/>
          <p:cNvSpPr txBox="1"/>
          <p:nvPr/>
        </p:nvSpPr>
        <p:spPr>
          <a:xfrm>
            <a:off x="14065650" y="2120575"/>
            <a:ext cx="2920800" cy="448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US" sz="2800">
                <a:solidFill>
                  <a:schemeClr val="dk1"/>
                </a:solidFill>
                <a:latin typeface="Fira Sans"/>
                <a:ea typeface="Fira Sans"/>
                <a:cs typeface="Fira Sans"/>
                <a:sym typeface="Fira Sans"/>
              </a:rPr>
              <a:t>Decision Tree</a:t>
            </a:r>
            <a:endParaRPr b="1" sz="2800">
              <a:solidFill>
                <a:schemeClr val="dk1"/>
              </a:solidFill>
              <a:latin typeface="Fira Sans"/>
              <a:ea typeface="Fira Sans"/>
              <a:cs typeface="Fira Sans"/>
              <a:sym typeface="Fira Sans"/>
            </a:endParaRPr>
          </a:p>
        </p:txBody>
      </p:sp>
      <p:sp>
        <p:nvSpPr>
          <p:cNvPr id="342" name="Google Shape;342;p52"/>
          <p:cNvSpPr txBox="1"/>
          <p:nvPr/>
        </p:nvSpPr>
        <p:spPr>
          <a:xfrm>
            <a:off x="14284800" y="6217225"/>
            <a:ext cx="3160800" cy="448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US" sz="2800">
                <a:solidFill>
                  <a:schemeClr val="dk1"/>
                </a:solidFill>
                <a:latin typeface="Fira Sans"/>
                <a:ea typeface="Fira Sans"/>
                <a:cs typeface="Fira Sans"/>
                <a:sym typeface="Fira Sans"/>
              </a:rPr>
              <a:t>Neural Network</a:t>
            </a:r>
            <a:endParaRPr b="1" sz="2800">
              <a:solidFill>
                <a:schemeClr val="dk1"/>
              </a:solidFill>
              <a:latin typeface="Fira Sans"/>
              <a:ea typeface="Fira Sans"/>
              <a:cs typeface="Fira Sans"/>
              <a:sym typeface="Fira Sans"/>
            </a:endParaRPr>
          </a:p>
        </p:txBody>
      </p:sp>
      <p:sp>
        <p:nvSpPr>
          <p:cNvPr id="343" name="Google Shape;343;p52"/>
          <p:cNvSpPr txBox="1"/>
          <p:nvPr/>
        </p:nvSpPr>
        <p:spPr>
          <a:xfrm>
            <a:off x="13693050" y="8210100"/>
            <a:ext cx="4125000" cy="448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US" sz="2800">
                <a:solidFill>
                  <a:schemeClr val="dk1"/>
                </a:solidFill>
                <a:latin typeface="Fira Sans"/>
                <a:ea typeface="Fira Sans"/>
                <a:cs typeface="Fira Sans"/>
                <a:sym typeface="Fira Sans"/>
              </a:rPr>
              <a:t>Support Vector </a:t>
            </a:r>
            <a:endParaRPr b="1" sz="2800">
              <a:solidFill>
                <a:schemeClr val="dk1"/>
              </a:solidFill>
              <a:latin typeface="Fira Sans"/>
              <a:ea typeface="Fira Sans"/>
              <a:cs typeface="Fira Sans"/>
              <a:sym typeface="Fira Sans"/>
            </a:endParaRPr>
          </a:p>
        </p:txBody>
      </p:sp>
      <p:cxnSp>
        <p:nvCxnSpPr>
          <p:cNvPr id="344" name="Google Shape;344;p52"/>
          <p:cNvCxnSpPr>
            <a:endCxn id="295" idx="2"/>
          </p:cNvCxnSpPr>
          <p:nvPr/>
        </p:nvCxnSpPr>
        <p:spPr>
          <a:xfrm flipH="1" rot="10800000">
            <a:off x="10030060" y="2789610"/>
            <a:ext cx="2624400" cy="450000"/>
          </a:xfrm>
          <a:prstGeom prst="bentConnector3">
            <a:avLst>
              <a:gd fmla="val -372" name="adj1"/>
            </a:avLst>
          </a:prstGeom>
          <a:noFill/>
          <a:ln cap="flat" cmpd="sng" w="9525">
            <a:solidFill>
              <a:schemeClr val="accent4"/>
            </a:solidFill>
            <a:prstDash val="solid"/>
            <a:round/>
            <a:headEnd len="med" w="med" type="none"/>
            <a:tailEnd len="med" w="med" type="none"/>
          </a:ln>
        </p:spPr>
      </p:cxnSp>
      <p:cxnSp>
        <p:nvCxnSpPr>
          <p:cNvPr id="345" name="Google Shape;345;p52"/>
          <p:cNvCxnSpPr>
            <a:endCxn id="294" idx="2"/>
          </p:cNvCxnSpPr>
          <p:nvPr/>
        </p:nvCxnSpPr>
        <p:spPr>
          <a:xfrm>
            <a:off x="10027660" y="8390260"/>
            <a:ext cx="2626800" cy="425400"/>
          </a:xfrm>
          <a:prstGeom prst="bentConnector3">
            <a:avLst>
              <a:gd fmla="val -280" name="adj1"/>
            </a:avLst>
          </a:prstGeom>
          <a:noFill/>
          <a:ln cap="flat" cmpd="sng" w="9525">
            <a:solidFill>
              <a:schemeClr val="accent4"/>
            </a:solidFill>
            <a:prstDash val="solid"/>
            <a:round/>
            <a:headEnd len="med" w="med" type="none"/>
            <a:tailEnd len="med" w="med" type="none"/>
          </a:ln>
        </p:spPr>
      </p:cxnSp>
      <p:sp>
        <p:nvSpPr>
          <p:cNvPr id="346" name="Google Shape;346;p52"/>
          <p:cNvSpPr/>
          <p:nvPr/>
        </p:nvSpPr>
        <p:spPr>
          <a:xfrm>
            <a:off x="4153960" y="4313010"/>
            <a:ext cx="1188600" cy="1188600"/>
          </a:xfrm>
          <a:prstGeom prst="ellipse">
            <a:avLst/>
          </a:prstGeom>
          <a:noFill/>
          <a:ln cap="flat" cmpd="sng" w="9525">
            <a:solidFill>
              <a:schemeClr val="accen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47" name="Google Shape;347;p52"/>
          <p:cNvCxnSpPr>
            <a:endCxn id="346" idx="6"/>
          </p:cNvCxnSpPr>
          <p:nvPr/>
        </p:nvCxnSpPr>
        <p:spPr>
          <a:xfrm rot="10800000">
            <a:off x="5342560" y="4907310"/>
            <a:ext cx="826200" cy="0"/>
          </a:xfrm>
          <a:prstGeom prst="straightConnector1">
            <a:avLst/>
          </a:prstGeom>
          <a:noFill/>
          <a:ln cap="flat" cmpd="sng" w="9525">
            <a:solidFill>
              <a:schemeClr val="accent1"/>
            </a:solidFill>
            <a:prstDash val="solid"/>
            <a:round/>
            <a:headEnd len="med" w="med" type="none"/>
            <a:tailEnd len="med" w="med" type="none"/>
          </a:ln>
        </p:spPr>
      </p:cxnSp>
      <p:grpSp>
        <p:nvGrpSpPr>
          <p:cNvPr id="348" name="Google Shape;348;p52"/>
          <p:cNvGrpSpPr/>
          <p:nvPr/>
        </p:nvGrpSpPr>
        <p:grpSpPr>
          <a:xfrm>
            <a:off x="4418963" y="4574830"/>
            <a:ext cx="713893" cy="664929"/>
            <a:chOff x="-25477800" y="2357750"/>
            <a:chExt cx="298525" cy="278050"/>
          </a:xfrm>
        </p:grpSpPr>
        <p:sp>
          <p:nvSpPr>
            <p:cNvPr id="349" name="Google Shape;349;p52"/>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 name="Google Shape;350;p52"/>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1" name="Google Shape;351;p52"/>
          <p:cNvSpPr txBox="1"/>
          <p:nvPr/>
        </p:nvSpPr>
        <p:spPr>
          <a:xfrm>
            <a:off x="1171475" y="4240225"/>
            <a:ext cx="2831700" cy="448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US" sz="2800">
                <a:solidFill>
                  <a:schemeClr val="dk1"/>
                </a:solidFill>
                <a:latin typeface="Fira Sans"/>
                <a:ea typeface="Fira Sans"/>
                <a:cs typeface="Fira Sans"/>
                <a:sym typeface="Fira Sans"/>
              </a:rPr>
              <a:t>Random Forest</a:t>
            </a:r>
            <a:endParaRPr b="1" sz="2800">
              <a:solidFill>
                <a:schemeClr val="dk1"/>
              </a:solidFill>
              <a:latin typeface="Fira Sans"/>
              <a:ea typeface="Fira Sans"/>
              <a:cs typeface="Fira Sans"/>
              <a:sym typeface="Fira Sans"/>
            </a:endParaRPr>
          </a:p>
        </p:txBody>
      </p:sp>
      <p:sp>
        <p:nvSpPr>
          <p:cNvPr id="352" name="Google Shape;352;p52"/>
          <p:cNvSpPr/>
          <p:nvPr/>
        </p:nvSpPr>
        <p:spPr>
          <a:xfrm>
            <a:off x="12873610" y="4313810"/>
            <a:ext cx="1188600" cy="1188600"/>
          </a:xfrm>
          <a:prstGeom prst="ellipse">
            <a:avLst/>
          </a:prstGeom>
          <a:noFill/>
          <a:ln cap="flat" cmpd="sng" w="9525">
            <a:solidFill>
              <a:schemeClr val="accent4"/>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53" name="Google Shape;353;p52"/>
          <p:cNvCxnSpPr>
            <a:stCxn id="352" idx="2"/>
          </p:cNvCxnSpPr>
          <p:nvPr/>
        </p:nvCxnSpPr>
        <p:spPr>
          <a:xfrm rot="10800000">
            <a:off x="12023410" y="4903910"/>
            <a:ext cx="850200" cy="4200"/>
          </a:xfrm>
          <a:prstGeom prst="straightConnector1">
            <a:avLst/>
          </a:prstGeom>
          <a:noFill/>
          <a:ln cap="flat" cmpd="sng" w="9525">
            <a:solidFill>
              <a:schemeClr val="accent4"/>
            </a:solidFill>
            <a:prstDash val="solid"/>
            <a:round/>
            <a:headEnd len="med" w="med" type="none"/>
            <a:tailEnd len="med" w="med" type="none"/>
          </a:ln>
        </p:spPr>
      </p:cxnSp>
      <p:grpSp>
        <p:nvGrpSpPr>
          <p:cNvPr id="354" name="Google Shape;354;p52"/>
          <p:cNvGrpSpPr/>
          <p:nvPr/>
        </p:nvGrpSpPr>
        <p:grpSpPr>
          <a:xfrm>
            <a:off x="13107197" y="4554900"/>
            <a:ext cx="721426" cy="706420"/>
            <a:chOff x="-22881800" y="1971800"/>
            <a:chExt cx="301675" cy="295400"/>
          </a:xfrm>
        </p:grpSpPr>
        <p:sp>
          <p:nvSpPr>
            <p:cNvPr id="355" name="Google Shape;355;p52"/>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 name="Google Shape;356;p52"/>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 name="Google Shape;357;p52"/>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 name="Google Shape;358;p52"/>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 name="Google Shape;359;p52"/>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 name="Google Shape;360;p52"/>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1" name="Google Shape;361;p52"/>
          <p:cNvSpPr txBox="1"/>
          <p:nvPr/>
        </p:nvSpPr>
        <p:spPr>
          <a:xfrm>
            <a:off x="14284800" y="4269075"/>
            <a:ext cx="3905700" cy="448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US" sz="2800">
                <a:solidFill>
                  <a:schemeClr val="dk1"/>
                </a:solidFill>
                <a:latin typeface="Fira Sans"/>
                <a:ea typeface="Fira Sans"/>
                <a:cs typeface="Fira Sans"/>
                <a:sym typeface="Fira Sans"/>
              </a:rPr>
              <a:t>Gradient Boosting</a:t>
            </a:r>
            <a:endParaRPr b="1" sz="2800">
              <a:solidFill>
                <a:schemeClr val="dk1"/>
              </a:solidFill>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aphicFrame>
        <p:nvGraphicFramePr>
          <p:cNvPr id="366" name="Google Shape;366;p53"/>
          <p:cNvGraphicFramePr/>
          <p:nvPr/>
        </p:nvGraphicFramePr>
        <p:xfrm>
          <a:off x="2129413" y="1145400"/>
          <a:ext cx="3000000" cy="3000000"/>
        </p:xfrm>
        <a:graphic>
          <a:graphicData uri="http://schemas.openxmlformats.org/drawingml/2006/table">
            <a:tbl>
              <a:tblPr>
                <a:noFill/>
                <a:tableStyleId>{D7683995-4237-4DF0-BE70-07BE530CE9A2}</a:tableStyleId>
              </a:tblPr>
              <a:tblGrid>
                <a:gridCol w="3626225"/>
                <a:gridCol w="3353725"/>
                <a:gridCol w="3353650"/>
                <a:gridCol w="3353825"/>
              </a:tblGrid>
              <a:tr h="817275">
                <a:tc>
                  <a:txBody>
                    <a:bodyPr/>
                    <a:lstStyle/>
                    <a:p>
                      <a:pPr indent="0" lvl="0" marL="0" rtl="0" algn="ctr">
                        <a:spcBef>
                          <a:spcPts val="0"/>
                        </a:spcBef>
                        <a:spcAft>
                          <a:spcPts val="0"/>
                        </a:spcAft>
                        <a:buNone/>
                      </a:pPr>
                      <a:r>
                        <a:rPr b="1" lang="en-US" sz="2800">
                          <a:solidFill>
                            <a:srgbClr val="FFFFFF"/>
                          </a:solidFill>
                          <a:latin typeface="Fira Sans"/>
                          <a:ea typeface="Fira Sans"/>
                          <a:cs typeface="Fira Sans"/>
                          <a:sym typeface="Fira Sans"/>
                        </a:rPr>
                        <a:t>Models</a:t>
                      </a:r>
                      <a:endParaRPr b="1" sz="2800">
                        <a:solidFill>
                          <a:srgbClr val="FFFFFF"/>
                        </a:solidFill>
                        <a:latin typeface="Fira Sans"/>
                        <a:ea typeface="Fira Sans"/>
                        <a:cs typeface="Fira Sans"/>
                        <a:sym typeface="Fira Sans"/>
                      </a:endParaRPr>
                    </a:p>
                  </a:txBody>
                  <a:tcPr marT="182850" marB="182850" marR="182850" marL="182850" anchor="ctr">
                    <a:lnL cap="flat" cmpd="sng" w="9525">
                      <a:solidFill>
                        <a:schemeClr val="accent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sz="2800">
                          <a:solidFill>
                            <a:srgbClr val="FFFFFF"/>
                          </a:solidFill>
                          <a:latin typeface="Fira Sans"/>
                          <a:ea typeface="Fira Sans"/>
                          <a:cs typeface="Fira Sans"/>
                          <a:sym typeface="Fira Sans"/>
                        </a:rPr>
                        <a:t>Precision</a:t>
                      </a:r>
                      <a:endParaRPr b="1" sz="2800">
                        <a:solidFill>
                          <a:srgbClr val="FFFFFF"/>
                        </a:solidFill>
                        <a:latin typeface="Fira Sans"/>
                        <a:ea typeface="Fira Sans"/>
                        <a:cs typeface="Fira Sans"/>
                        <a:sym typeface="Fira Sans"/>
                      </a:endParaRPr>
                    </a:p>
                  </a:txBody>
                  <a:tcPr marT="182850" marB="182850" marR="182850" marL="1828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2200"/>
                        <a:buFont typeface="Arial"/>
                        <a:buNone/>
                      </a:pPr>
                      <a:r>
                        <a:rPr b="1" lang="en-US" sz="2800">
                          <a:solidFill>
                            <a:srgbClr val="FFFFFF"/>
                          </a:solidFill>
                          <a:latin typeface="Fira Sans"/>
                          <a:ea typeface="Fira Sans"/>
                          <a:cs typeface="Fira Sans"/>
                          <a:sym typeface="Fira Sans"/>
                        </a:rPr>
                        <a:t>Recall</a:t>
                      </a:r>
                      <a:endParaRPr b="1" sz="2800">
                        <a:solidFill>
                          <a:srgbClr val="FFFFFF"/>
                        </a:solidFill>
                        <a:latin typeface="Fira Sans"/>
                        <a:ea typeface="Fira Sans"/>
                        <a:cs typeface="Fira Sans"/>
                        <a:sym typeface="Fira Sans"/>
                      </a:endParaRPr>
                    </a:p>
                  </a:txBody>
                  <a:tcPr marT="182850" marB="182850" marR="182850" marL="1828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sz="2800">
                          <a:solidFill>
                            <a:srgbClr val="FFFFFF"/>
                          </a:solidFill>
                          <a:latin typeface="Fira Sans"/>
                          <a:ea typeface="Fira Sans"/>
                          <a:cs typeface="Fira Sans"/>
                          <a:sym typeface="Fira Sans"/>
                        </a:rPr>
                        <a:t>F1 Score</a:t>
                      </a:r>
                      <a:endParaRPr b="1" sz="2800">
                        <a:solidFill>
                          <a:srgbClr val="FFFFFF"/>
                        </a:solidFill>
                        <a:latin typeface="Fira Sans"/>
                        <a:ea typeface="Fira Sans"/>
                        <a:cs typeface="Fira Sans"/>
                        <a:sym typeface="Fira Sans"/>
                      </a:endParaRPr>
                    </a:p>
                  </a:txBody>
                  <a:tcPr marT="182850" marB="182850" marR="182850" marL="1828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997725">
                <a:tc>
                  <a:txBody>
                    <a:bodyPr/>
                    <a:lstStyle/>
                    <a:p>
                      <a:pPr indent="0" lvl="0" marL="0" rtl="0" algn="ctr">
                        <a:lnSpc>
                          <a:spcPct val="115000"/>
                        </a:lnSpc>
                        <a:spcBef>
                          <a:spcPts val="0"/>
                        </a:spcBef>
                        <a:spcAft>
                          <a:spcPts val="0"/>
                        </a:spcAft>
                        <a:buNone/>
                      </a:pPr>
                      <a:r>
                        <a:rPr lang="en-US" sz="2400">
                          <a:solidFill>
                            <a:schemeClr val="dk1"/>
                          </a:solidFill>
                          <a:latin typeface="Fira Sans"/>
                          <a:ea typeface="Fira Sans"/>
                          <a:cs typeface="Fira Sans"/>
                          <a:sym typeface="Fira Sans"/>
                        </a:rPr>
                        <a:t>Logistic Regression</a:t>
                      </a:r>
                      <a:endParaRPr sz="2800"/>
                    </a:p>
                  </a:txBody>
                  <a:tcPr marT="182850" marB="182850" marR="182850" marL="18285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71%</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59%</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chemeClr val="dk1"/>
                          </a:solidFill>
                          <a:latin typeface="Montserrat"/>
                          <a:ea typeface="Montserrat"/>
                          <a:cs typeface="Montserrat"/>
                          <a:sym typeface="Montserrat"/>
                        </a:rPr>
                        <a:t>78%</a:t>
                      </a:r>
                      <a:endParaRPr b="1" sz="2400">
                        <a:solidFill>
                          <a:schemeClr val="dk1"/>
                        </a:solidFill>
                        <a:latin typeface="Montserrat"/>
                        <a:ea typeface="Montserrat"/>
                        <a:cs typeface="Montserrat"/>
                        <a:sym typeface="Montserrat"/>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997725">
                <a:tc>
                  <a:txBody>
                    <a:bodyPr/>
                    <a:lstStyle/>
                    <a:p>
                      <a:pPr indent="0" lvl="0" marL="0" rtl="0" algn="ctr">
                        <a:lnSpc>
                          <a:spcPct val="115000"/>
                        </a:lnSpc>
                        <a:spcBef>
                          <a:spcPts val="0"/>
                        </a:spcBef>
                        <a:spcAft>
                          <a:spcPts val="0"/>
                        </a:spcAft>
                        <a:buNone/>
                      </a:pPr>
                      <a:r>
                        <a:rPr lang="en-US" sz="2400">
                          <a:solidFill>
                            <a:schemeClr val="dk1"/>
                          </a:solidFill>
                          <a:latin typeface="Fira Sans"/>
                          <a:ea typeface="Fira Sans"/>
                          <a:cs typeface="Fira Sans"/>
                          <a:sym typeface="Fira Sans"/>
                        </a:rPr>
                        <a:t>Random Forest</a:t>
                      </a:r>
                      <a:endParaRPr sz="2800"/>
                    </a:p>
                  </a:txBody>
                  <a:tcPr marT="182850" marB="182850" marR="182850" marL="18285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89%</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83%</a:t>
                      </a:r>
                      <a:endParaRPr sz="2100">
                        <a:solidFill>
                          <a:schemeClr val="dk1"/>
                        </a:solidFill>
                      </a:endParaRPr>
                    </a:p>
                    <a:p>
                      <a:pPr indent="0" lvl="0" marL="0" rtl="0" algn="ctr">
                        <a:spcBef>
                          <a:spcPts val="0"/>
                        </a:spcBef>
                        <a:spcAft>
                          <a:spcPts val="0"/>
                        </a:spcAft>
                        <a:buNone/>
                      </a:pPr>
                      <a:r>
                        <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chemeClr val="dk1"/>
                          </a:solidFill>
                          <a:latin typeface="Montserrat"/>
                          <a:ea typeface="Montserrat"/>
                          <a:cs typeface="Montserrat"/>
                          <a:sym typeface="Montserrat"/>
                        </a:rPr>
                        <a:t>89%</a:t>
                      </a:r>
                      <a:endParaRPr b="1" sz="24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900">
                        <a:latin typeface="Montserrat"/>
                        <a:ea typeface="Montserrat"/>
                        <a:cs typeface="Montserrat"/>
                        <a:sym typeface="Montserrat"/>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997725">
                <a:tc>
                  <a:txBody>
                    <a:bodyPr/>
                    <a:lstStyle/>
                    <a:p>
                      <a:pPr indent="0" lvl="0" marL="0" rtl="0" algn="ctr">
                        <a:lnSpc>
                          <a:spcPct val="115000"/>
                        </a:lnSpc>
                        <a:spcBef>
                          <a:spcPts val="0"/>
                        </a:spcBef>
                        <a:spcAft>
                          <a:spcPts val="0"/>
                        </a:spcAft>
                        <a:buNone/>
                      </a:pPr>
                      <a:r>
                        <a:rPr lang="en-US" sz="2400">
                          <a:solidFill>
                            <a:schemeClr val="dk1"/>
                          </a:solidFill>
                          <a:latin typeface="Fira Sans"/>
                          <a:ea typeface="Fira Sans"/>
                          <a:cs typeface="Fira Sans"/>
                          <a:sym typeface="Fira Sans"/>
                        </a:rPr>
                        <a:t>KNN</a:t>
                      </a:r>
                      <a:endParaRPr sz="2800"/>
                    </a:p>
                  </a:txBody>
                  <a:tcPr marT="182850" marB="182850" marR="182850" marL="18285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79%</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82%</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chemeClr val="dk1"/>
                          </a:solidFill>
                          <a:latin typeface="Montserrat"/>
                          <a:ea typeface="Montserrat"/>
                          <a:cs typeface="Montserrat"/>
                          <a:sym typeface="Montserrat"/>
                        </a:rPr>
                        <a:t>84%</a:t>
                      </a:r>
                      <a:endParaRPr b="1" sz="24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900">
                        <a:latin typeface="Montserrat"/>
                        <a:ea typeface="Montserrat"/>
                        <a:cs typeface="Montserrat"/>
                        <a:sym typeface="Montserrat"/>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997725">
                <a:tc>
                  <a:txBody>
                    <a:bodyPr/>
                    <a:lstStyle/>
                    <a:p>
                      <a:pPr indent="0" lvl="0" marL="0" rtl="0" algn="ctr">
                        <a:lnSpc>
                          <a:spcPct val="115000"/>
                        </a:lnSpc>
                        <a:spcBef>
                          <a:spcPts val="0"/>
                        </a:spcBef>
                        <a:spcAft>
                          <a:spcPts val="0"/>
                        </a:spcAft>
                        <a:buNone/>
                      </a:pPr>
                      <a:r>
                        <a:rPr lang="en-US" sz="2400">
                          <a:solidFill>
                            <a:schemeClr val="dk1"/>
                          </a:solidFill>
                          <a:latin typeface="Fira Sans"/>
                          <a:ea typeface="Fira Sans"/>
                          <a:cs typeface="Fira Sans"/>
                          <a:sym typeface="Fira Sans"/>
                        </a:rPr>
                        <a:t>XGBoost</a:t>
                      </a:r>
                      <a:endParaRPr sz="2400">
                        <a:solidFill>
                          <a:schemeClr val="dk1"/>
                        </a:solidFill>
                        <a:latin typeface="Fira Sans"/>
                        <a:ea typeface="Fira Sans"/>
                        <a:cs typeface="Fira Sans"/>
                        <a:sym typeface="Fira Sans"/>
                      </a:endParaRPr>
                    </a:p>
                  </a:txBody>
                  <a:tcPr marT="182850" marB="182850" marR="182850" marL="18285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86%</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83%</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chemeClr val="dk1"/>
                          </a:solidFill>
                          <a:latin typeface="Montserrat"/>
                          <a:ea typeface="Montserrat"/>
                          <a:cs typeface="Montserrat"/>
                          <a:sym typeface="Montserrat"/>
                        </a:rPr>
                        <a:t>88%</a:t>
                      </a:r>
                      <a:endParaRPr b="1" sz="24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900">
                        <a:latin typeface="Montserrat"/>
                        <a:ea typeface="Montserrat"/>
                        <a:cs typeface="Montserrat"/>
                        <a:sym typeface="Montserrat"/>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997725">
                <a:tc>
                  <a:txBody>
                    <a:bodyPr/>
                    <a:lstStyle/>
                    <a:p>
                      <a:pPr indent="0" lvl="0" marL="0" rtl="0" algn="ctr">
                        <a:lnSpc>
                          <a:spcPct val="115000"/>
                        </a:lnSpc>
                        <a:spcBef>
                          <a:spcPts val="0"/>
                        </a:spcBef>
                        <a:spcAft>
                          <a:spcPts val="0"/>
                        </a:spcAft>
                        <a:buNone/>
                      </a:pPr>
                      <a:r>
                        <a:rPr lang="en-US" sz="2400">
                          <a:solidFill>
                            <a:schemeClr val="dk1"/>
                          </a:solidFill>
                          <a:latin typeface="Fira Sans"/>
                          <a:ea typeface="Fira Sans"/>
                          <a:cs typeface="Fira Sans"/>
                          <a:sym typeface="Fira Sans"/>
                        </a:rPr>
                        <a:t>Decision Tree</a:t>
                      </a:r>
                      <a:endParaRPr sz="2400">
                        <a:solidFill>
                          <a:schemeClr val="dk1"/>
                        </a:solidFill>
                        <a:latin typeface="Fira Sans"/>
                        <a:ea typeface="Fira Sans"/>
                        <a:cs typeface="Fira Sans"/>
                        <a:sym typeface="Fira Sans"/>
                      </a:endParaRPr>
                    </a:p>
                  </a:txBody>
                  <a:tcPr marT="182850" marB="182850" marR="182850" marL="18285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77%</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80%</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chemeClr val="dk1"/>
                          </a:solidFill>
                          <a:latin typeface="Montserrat"/>
                          <a:ea typeface="Montserrat"/>
                          <a:cs typeface="Montserrat"/>
                          <a:sym typeface="Montserrat"/>
                        </a:rPr>
                        <a:t>82%</a:t>
                      </a:r>
                      <a:endParaRPr b="1" sz="24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900">
                        <a:latin typeface="Montserrat"/>
                        <a:ea typeface="Montserrat"/>
                        <a:cs typeface="Montserrat"/>
                        <a:sym typeface="Montserrat"/>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FFFF00"/>
                      </a:solidFill>
                      <a:prstDash val="solid"/>
                      <a:round/>
                      <a:headEnd len="sm" w="sm" type="none"/>
                      <a:tailEnd len="sm" w="sm" type="none"/>
                    </a:lnB>
                  </a:tcPr>
                </a:tc>
              </a:tr>
              <a:tr h="997725">
                <a:tc>
                  <a:txBody>
                    <a:bodyPr/>
                    <a:lstStyle/>
                    <a:p>
                      <a:pPr indent="0" lvl="0" marL="0" rtl="0" algn="ctr">
                        <a:lnSpc>
                          <a:spcPct val="115000"/>
                        </a:lnSpc>
                        <a:spcBef>
                          <a:spcPts val="0"/>
                        </a:spcBef>
                        <a:spcAft>
                          <a:spcPts val="0"/>
                        </a:spcAft>
                        <a:buNone/>
                      </a:pPr>
                      <a:r>
                        <a:rPr b="1" lang="en-US" sz="2400">
                          <a:solidFill>
                            <a:schemeClr val="lt1"/>
                          </a:solidFill>
                          <a:latin typeface="Fira Sans"/>
                          <a:ea typeface="Fira Sans"/>
                          <a:cs typeface="Fira Sans"/>
                          <a:sym typeface="Fira Sans"/>
                        </a:rPr>
                        <a:t>Gradient Boosting</a:t>
                      </a:r>
                      <a:endParaRPr b="1" sz="2400">
                        <a:solidFill>
                          <a:schemeClr val="lt1"/>
                        </a:solidFill>
                        <a:latin typeface="Fira Sans"/>
                        <a:ea typeface="Fira Sans"/>
                        <a:cs typeface="Fira Sans"/>
                        <a:sym typeface="Fira Sans"/>
                      </a:endParaRPr>
                    </a:p>
                  </a:txBody>
                  <a:tcPr marT="182850" marB="182850" marR="182850" marL="18285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US" sz="2100">
                          <a:solidFill>
                            <a:schemeClr val="lt1"/>
                          </a:solidFill>
                        </a:rPr>
                        <a:t>89%</a:t>
                      </a:r>
                      <a:endParaRPr b="1" sz="2100">
                        <a:solidFill>
                          <a:schemeClr val="lt1"/>
                        </a:solidFill>
                      </a:endParaRPr>
                    </a:p>
                  </a:txBody>
                  <a:tcPr marT="182850" marB="182850" marR="182850" marL="182850" anchor="ctr">
                    <a:lnL cap="flat" cmpd="sng" w="9525">
                      <a:solidFill>
                        <a:schemeClr val="accent1"/>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US" sz="2100">
                          <a:solidFill>
                            <a:schemeClr val="lt1"/>
                          </a:solidFill>
                        </a:rPr>
                        <a:t>86%</a:t>
                      </a:r>
                      <a:endParaRPr b="1" sz="2100">
                        <a:solidFill>
                          <a:schemeClr val="lt1"/>
                        </a:solidFill>
                      </a:endParaRPr>
                    </a:p>
                  </a:txBody>
                  <a:tcPr marT="182850" marB="182850" marR="182850" marL="182850" anchor="ctr">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2400">
                          <a:solidFill>
                            <a:schemeClr val="lt1"/>
                          </a:solidFill>
                          <a:latin typeface="Montserrat"/>
                          <a:ea typeface="Montserrat"/>
                          <a:cs typeface="Montserrat"/>
                          <a:sym typeface="Montserrat"/>
                        </a:rPr>
                        <a:t>91%</a:t>
                      </a:r>
                      <a:endParaRPr b="1" sz="24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900">
                        <a:solidFill>
                          <a:schemeClr val="lt1"/>
                        </a:solidFill>
                        <a:latin typeface="Montserrat"/>
                        <a:ea typeface="Montserrat"/>
                        <a:cs typeface="Montserrat"/>
                        <a:sym typeface="Montserrat"/>
                      </a:endParaRPr>
                    </a:p>
                  </a:txBody>
                  <a:tcPr marT="182850" marB="182850" marR="182850" marL="182850" anchor="ctr">
                    <a:lnL cap="flat" cmpd="sng" w="9525">
                      <a:solidFill>
                        <a:srgbClr val="FFFF00"/>
                      </a:solidFill>
                      <a:prstDash val="solid"/>
                      <a:round/>
                      <a:headEnd len="sm" w="sm" type="none"/>
                      <a:tailEnd len="sm" w="sm" type="none"/>
                    </a:lnL>
                    <a:lnR cap="flat" cmpd="sng" w="9525">
                      <a:solidFill>
                        <a:srgbClr val="FFFF00"/>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rgbClr val="FFFF00"/>
                      </a:solidFill>
                      <a:prstDash val="solid"/>
                      <a:round/>
                      <a:headEnd len="sm" w="sm" type="none"/>
                      <a:tailEnd len="sm" w="sm" type="none"/>
                    </a:lnB>
                    <a:solidFill>
                      <a:srgbClr val="FFFF00"/>
                    </a:solidFill>
                  </a:tcPr>
                </a:tc>
              </a:tr>
              <a:tr h="997725">
                <a:tc>
                  <a:txBody>
                    <a:bodyPr/>
                    <a:lstStyle/>
                    <a:p>
                      <a:pPr indent="0" lvl="0" marL="0" rtl="0" algn="ctr">
                        <a:lnSpc>
                          <a:spcPct val="115000"/>
                        </a:lnSpc>
                        <a:spcBef>
                          <a:spcPts val="0"/>
                        </a:spcBef>
                        <a:spcAft>
                          <a:spcPts val="0"/>
                        </a:spcAft>
                        <a:buNone/>
                      </a:pPr>
                      <a:r>
                        <a:rPr lang="en-US" sz="2400">
                          <a:solidFill>
                            <a:schemeClr val="dk1"/>
                          </a:solidFill>
                          <a:latin typeface="Fira Sans"/>
                          <a:ea typeface="Fira Sans"/>
                          <a:cs typeface="Fira Sans"/>
                          <a:sym typeface="Fira Sans"/>
                        </a:rPr>
                        <a:t>Neural Networks</a:t>
                      </a:r>
                      <a:endParaRPr sz="2400">
                        <a:solidFill>
                          <a:schemeClr val="dk1"/>
                        </a:solidFill>
                        <a:latin typeface="Fira Sans"/>
                        <a:ea typeface="Fira Sans"/>
                        <a:cs typeface="Fira Sans"/>
                        <a:sym typeface="Fira Sans"/>
                      </a:endParaRPr>
                    </a:p>
                  </a:txBody>
                  <a:tcPr marT="182850" marB="182850" marR="182850" marL="18285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79%</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54%</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chemeClr val="dk1"/>
                          </a:solidFill>
                          <a:latin typeface="Montserrat"/>
                          <a:ea typeface="Montserrat"/>
                          <a:cs typeface="Montserrat"/>
                          <a:sym typeface="Montserrat"/>
                        </a:rPr>
                        <a:t>76%</a:t>
                      </a:r>
                      <a:endParaRPr b="1" sz="2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900">
                        <a:latin typeface="Montserrat"/>
                        <a:ea typeface="Montserrat"/>
                        <a:cs typeface="Montserrat"/>
                        <a:sym typeface="Montserrat"/>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rgbClr val="FFFF00"/>
                      </a:solidFill>
                      <a:prstDash val="solid"/>
                      <a:round/>
                      <a:headEnd len="sm" w="sm" type="none"/>
                      <a:tailEnd len="sm" w="sm" type="none"/>
                    </a:lnT>
                    <a:lnB cap="flat" cmpd="sng" w="9525">
                      <a:solidFill>
                        <a:schemeClr val="accent1"/>
                      </a:solidFill>
                      <a:prstDash val="solid"/>
                      <a:round/>
                      <a:headEnd len="sm" w="sm" type="none"/>
                      <a:tailEnd len="sm" w="sm" type="none"/>
                    </a:lnB>
                  </a:tcPr>
                </a:tc>
              </a:tr>
              <a:tr h="997725">
                <a:tc>
                  <a:txBody>
                    <a:bodyPr/>
                    <a:lstStyle/>
                    <a:p>
                      <a:pPr indent="0" lvl="0" marL="0" rtl="0" algn="ctr">
                        <a:lnSpc>
                          <a:spcPct val="115000"/>
                        </a:lnSpc>
                        <a:spcBef>
                          <a:spcPts val="0"/>
                        </a:spcBef>
                        <a:spcAft>
                          <a:spcPts val="0"/>
                        </a:spcAft>
                        <a:buNone/>
                      </a:pPr>
                      <a:r>
                        <a:rPr lang="en-US" sz="2400">
                          <a:solidFill>
                            <a:schemeClr val="dk1"/>
                          </a:solidFill>
                          <a:latin typeface="Fira Sans"/>
                          <a:ea typeface="Fira Sans"/>
                          <a:cs typeface="Fira Sans"/>
                          <a:sym typeface="Fira Sans"/>
                        </a:rPr>
                        <a:t>SVM</a:t>
                      </a:r>
                      <a:endParaRPr sz="2400">
                        <a:solidFill>
                          <a:schemeClr val="dk1"/>
                        </a:solidFill>
                        <a:latin typeface="Fira Sans"/>
                        <a:ea typeface="Fira Sans"/>
                        <a:cs typeface="Fira Sans"/>
                        <a:sym typeface="Fira Sans"/>
                      </a:endParaRPr>
                    </a:p>
                  </a:txBody>
                  <a:tcPr marT="182850" marB="182850" marR="182850" marL="18285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83%</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100">
                          <a:solidFill>
                            <a:schemeClr val="dk1"/>
                          </a:solidFill>
                        </a:rPr>
                        <a:t>87%</a:t>
                      </a:r>
                      <a:endParaRPr sz="2100">
                        <a:solidFill>
                          <a:schemeClr val="dk1"/>
                        </a:solidFill>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chemeClr val="dk1"/>
                          </a:solidFill>
                          <a:latin typeface="Montserrat"/>
                          <a:ea typeface="Montserrat"/>
                          <a:cs typeface="Montserrat"/>
                          <a:sym typeface="Montserrat"/>
                        </a:rPr>
                        <a:t>88%</a:t>
                      </a:r>
                      <a:endParaRPr b="1" sz="2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900">
                        <a:latin typeface="Montserrat"/>
                        <a:ea typeface="Montserrat"/>
                        <a:cs typeface="Montserrat"/>
                        <a:sym typeface="Montserrat"/>
                      </a:endParaRPr>
                    </a:p>
                  </a:txBody>
                  <a:tcPr marT="182850" marB="182850" marR="182850" marL="18285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grpSp>
        <p:nvGrpSpPr>
          <p:cNvPr id="367" name="Google Shape;367;p53"/>
          <p:cNvGrpSpPr/>
          <p:nvPr/>
        </p:nvGrpSpPr>
        <p:grpSpPr>
          <a:xfrm>
            <a:off x="14634697" y="7166123"/>
            <a:ext cx="846807" cy="631359"/>
            <a:chOff x="3022535" y="5573501"/>
            <a:chExt cx="247677" cy="184684"/>
          </a:xfrm>
        </p:grpSpPr>
        <p:sp>
          <p:nvSpPr>
            <p:cNvPr id="368" name="Google Shape;368;p53"/>
            <p:cNvSpPr/>
            <p:nvPr/>
          </p:nvSpPr>
          <p:spPr>
            <a:xfrm>
              <a:off x="3022535" y="5635279"/>
              <a:ext cx="206139" cy="122905"/>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9" name="Google Shape;369;p53"/>
            <p:cNvSpPr/>
            <p:nvPr/>
          </p:nvSpPr>
          <p:spPr>
            <a:xfrm>
              <a:off x="3084056" y="5573501"/>
              <a:ext cx="186156" cy="118689"/>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70" name="Google Shape;370;p53"/>
          <p:cNvSpPr txBox="1"/>
          <p:nvPr>
            <p:ph type="title"/>
          </p:nvPr>
        </p:nvSpPr>
        <p:spPr>
          <a:xfrm>
            <a:off x="452525" y="0"/>
            <a:ext cx="17041200" cy="1145400"/>
          </a:xfrm>
          <a:prstGeom prst="rect">
            <a:avLst/>
          </a:prstGeom>
        </p:spPr>
        <p:txBody>
          <a:bodyPr anchorCtr="0" anchor="t" bIns="182850" lIns="182850" spcFirstLastPara="1" rIns="182850" wrap="square" tIns="182850">
            <a:normAutofit/>
          </a:bodyPr>
          <a:lstStyle/>
          <a:p>
            <a:pPr indent="0" lvl="0" marL="0" rtl="0" algn="ctr">
              <a:spcBef>
                <a:spcPts val="0"/>
              </a:spcBef>
              <a:spcAft>
                <a:spcPts val="0"/>
              </a:spcAft>
              <a:buSzPts val="990"/>
              <a:buNone/>
            </a:pPr>
            <a:r>
              <a:rPr lang="en-US" sz="4540"/>
              <a:t>Which is the Winning Model?</a:t>
            </a:r>
            <a:endParaRPr sz="454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4"/>
          <p:cNvSpPr txBox="1"/>
          <p:nvPr>
            <p:ph type="title"/>
          </p:nvPr>
        </p:nvSpPr>
        <p:spPr>
          <a:xfrm>
            <a:off x="304800" y="64738"/>
            <a:ext cx="157734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Clr>
                <a:schemeClr val="dk1"/>
              </a:buClr>
              <a:buSzPts val="1100"/>
              <a:buFont typeface="Arial"/>
              <a:buNone/>
            </a:pPr>
            <a:r>
              <a:rPr lang="en-US" sz="3800">
                <a:solidFill>
                  <a:schemeClr val="lt1"/>
                </a:solidFill>
              </a:rPr>
              <a:t>The model says… most Recent, Frequent and Monetary customers are most likely to respond</a:t>
            </a:r>
            <a:endParaRPr sz="3800"/>
          </a:p>
        </p:txBody>
      </p:sp>
      <p:pic>
        <p:nvPicPr>
          <p:cNvPr id="376" name="Google Shape;376;p54"/>
          <p:cNvPicPr preferRelativeResize="0"/>
          <p:nvPr/>
        </p:nvPicPr>
        <p:blipFill>
          <a:blip r:embed="rId3">
            <a:alphaModFix/>
          </a:blip>
          <a:stretch>
            <a:fillRect/>
          </a:stretch>
        </p:blipFill>
        <p:spPr>
          <a:xfrm>
            <a:off x="457200" y="1824850"/>
            <a:ext cx="8124800" cy="5185600"/>
          </a:xfrm>
          <a:prstGeom prst="rect">
            <a:avLst/>
          </a:prstGeom>
          <a:noFill/>
          <a:ln>
            <a:noFill/>
          </a:ln>
        </p:spPr>
      </p:pic>
      <p:pic>
        <p:nvPicPr>
          <p:cNvPr id="377" name="Google Shape;377;p54"/>
          <p:cNvPicPr preferRelativeResize="0"/>
          <p:nvPr/>
        </p:nvPicPr>
        <p:blipFill>
          <a:blip r:embed="rId4">
            <a:alphaModFix/>
          </a:blip>
          <a:stretch>
            <a:fillRect/>
          </a:stretch>
        </p:blipFill>
        <p:spPr>
          <a:xfrm>
            <a:off x="457200" y="7178950"/>
            <a:ext cx="5625775" cy="2955651"/>
          </a:xfrm>
          <a:prstGeom prst="rect">
            <a:avLst/>
          </a:prstGeom>
          <a:noFill/>
          <a:ln>
            <a:noFill/>
          </a:ln>
        </p:spPr>
      </p:pic>
      <p:pic>
        <p:nvPicPr>
          <p:cNvPr id="378" name="Google Shape;378;p54"/>
          <p:cNvPicPr preferRelativeResize="0"/>
          <p:nvPr/>
        </p:nvPicPr>
        <p:blipFill>
          <a:blip r:embed="rId5">
            <a:alphaModFix/>
          </a:blip>
          <a:stretch>
            <a:fillRect/>
          </a:stretch>
        </p:blipFill>
        <p:spPr>
          <a:xfrm>
            <a:off x="6222750" y="7178950"/>
            <a:ext cx="5717725" cy="2955650"/>
          </a:xfrm>
          <a:prstGeom prst="rect">
            <a:avLst/>
          </a:prstGeom>
          <a:noFill/>
          <a:ln>
            <a:noFill/>
          </a:ln>
        </p:spPr>
      </p:pic>
      <p:pic>
        <p:nvPicPr>
          <p:cNvPr id="379" name="Google Shape;379;p54"/>
          <p:cNvPicPr preferRelativeResize="0"/>
          <p:nvPr/>
        </p:nvPicPr>
        <p:blipFill>
          <a:blip r:embed="rId6">
            <a:alphaModFix/>
          </a:blip>
          <a:stretch>
            <a:fillRect/>
          </a:stretch>
        </p:blipFill>
        <p:spPr>
          <a:xfrm>
            <a:off x="12080250" y="7178950"/>
            <a:ext cx="5545849" cy="2955651"/>
          </a:xfrm>
          <a:prstGeom prst="rect">
            <a:avLst/>
          </a:prstGeom>
          <a:noFill/>
          <a:ln>
            <a:noFill/>
          </a:ln>
        </p:spPr>
      </p:pic>
      <p:pic>
        <p:nvPicPr>
          <p:cNvPr id="380" name="Google Shape;380;p54"/>
          <p:cNvPicPr preferRelativeResize="0"/>
          <p:nvPr/>
        </p:nvPicPr>
        <p:blipFill>
          <a:blip r:embed="rId7">
            <a:alphaModFix/>
          </a:blip>
          <a:stretch>
            <a:fillRect/>
          </a:stretch>
        </p:blipFill>
        <p:spPr>
          <a:xfrm>
            <a:off x="8734975" y="1824850"/>
            <a:ext cx="4540975" cy="5185599"/>
          </a:xfrm>
          <a:prstGeom prst="rect">
            <a:avLst/>
          </a:prstGeom>
          <a:noFill/>
          <a:ln>
            <a:noFill/>
          </a:ln>
        </p:spPr>
      </p:pic>
      <p:pic>
        <p:nvPicPr>
          <p:cNvPr id="381" name="Google Shape;381;p54"/>
          <p:cNvPicPr preferRelativeResize="0"/>
          <p:nvPr/>
        </p:nvPicPr>
        <p:blipFill>
          <a:blip r:embed="rId8">
            <a:alphaModFix/>
          </a:blip>
          <a:stretch>
            <a:fillRect/>
          </a:stretch>
        </p:blipFill>
        <p:spPr>
          <a:xfrm>
            <a:off x="13428925" y="1824875"/>
            <a:ext cx="4197174" cy="518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type="title"/>
          </p:nvPr>
        </p:nvSpPr>
        <p:spPr>
          <a:xfrm>
            <a:off x="1294725" y="217113"/>
            <a:ext cx="157734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Clr>
                <a:schemeClr val="dk1"/>
              </a:buClr>
              <a:buSzPts val="1100"/>
              <a:buFont typeface="Arial"/>
              <a:buNone/>
            </a:pPr>
            <a:r>
              <a:rPr lang="en-US" sz="3800">
                <a:solidFill>
                  <a:schemeClr val="lt1"/>
                </a:solidFill>
              </a:rPr>
              <a:t>By contacting top 40% percent of customers we can reach out to 90% of most probable responders leading higher efficiency in campaign targeting </a:t>
            </a:r>
            <a:endParaRPr sz="3800"/>
          </a:p>
        </p:txBody>
      </p:sp>
      <p:pic>
        <p:nvPicPr>
          <p:cNvPr id="387" name="Google Shape;387;p55"/>
          <p:cNvPicPr preferRelativeResize="0"/>
          <p:nvPr/>
        </p:nvPicPr>
        <p:blipFill>
          <a:blip r:embed="rId3">
            <a:alphaModFix/>
          </a:blip>
          <a:stretch>
            <a:fillRect/>
          </a:stretch>
        </p:blipFill>
        <p:spPr>
          <a:xfrm>
            <a:off x="1361900" y="2925275"/>
            <a:ext cx="15564201" cy="7209324"/>
          </a:xfrm>
          <a:prstGeom prst="rect">
            <a:avLst/>
          </a:prstGeom>
          <a:noFill/>
          <a:ln>
            <a:noFill/>
          </a:ln>
        </p:spPr>
      </p:pic>
      <p:sp>
        <p:nvSpPr>
          <p:cNvPr id="388" name="Google Shape;388;p55"/>
          <p:cNvSpPr txBox="1"/>
          <p:nvPr/>
        </p:nvSpPr>
        <p:spPr>
          <a:xfrm>
            <a:off x="7910300" y="2226850"/>
            <a:ext cx="2920800" cy="448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n-US" sz="2800">
                <a:solidFill>
                  <a:schemeClr val="lt1"/>
                </a:solidFill>
                <a:latin typeface="Fira Sans"/>
                <a:ea typeface="Fira Sans"/>
                <a:cs typeface="Fira Sans"/>
                <a:sym typeface="Fira Sans"/>
              </a:rPr>
              <a:t>Gain Chart</a:t>
            </a:r>
            <a:endParaRPr b="1" sz="2800">
              <a:solidFill>
                <a:schemeClr val="lt1"/>
              </a:solidFill>
              <a:latin typeface="Fira Sans"/>
              <a:ea typeface="Fira Sans"/>
              <a:cs typeface="Fira Sans"/>
              <a:sym typeface="Fir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type="title"/>
          </p:nvPr>
        </p:nvSpPr>
        <p:spPr>
          <a:xfrm>
            <a:off x="10115075" y="406525"/>
            <a:ext cx="64713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US" sz="4700"/>
              <a:t>Projected Outcome:</a:t>
            </a:r>
            <a:endParaRPr sz="4700"/>
          </a:p>
        </p:txBody>
      </p:sp>
      <p:sp>
        <p:nvSpPr>
          <p:cNvPr id="394" name="Google Shape;394;p56"/>
          <p:cNvSpPr txBox="1"/>
          <p:nvPr>
            <p:ph idx="1" type="body"/>
          </p:nvPr>
        </p:nvSpPr>
        <p:spPr>
          <a:xfrm>
            <a:off x="6735300" y="8068725"/>
            <a:ext cx="11331900" cy="1479000"/>
          </a:xfrm>
          <a:prstGeom prst="rect">
            <a:avLst/>
          </a:prstGeom>
        </p:spPr>
        <p:txBody>
          <a:bodyPr anchorCtr="0" anchor="t" bIns="68550" lIns="137150" spcFirstLastPara="1" rIns="137150" wrap="square" tIns="68550">
            <a:normAutofit/>
          </a:bodyPr>
          <a:lstStyle/>
          <a:p>
            <a:pPr indent="0" lvl="0" marL="457200" rtl="0" algn="l">
              <a:spcBef>
                <a:spcPts val="1500"/>
              </a:spcBef>
              <a:spcAft>
                <a:spcPts val="0"/>
              </a:spcAft>
              <a:buNone/>
            </a:pPr>
            <a:r>
              <a:rPr lang="en-US" sz="3000"/>
              <a:t>Deploying the data mining solution, we propose store would incur </a:t>
            </a:r>
            <a:r>
              <a:rPr b="1" lang="en-US" sz="3000">
                <a:solidFill>
                  <a:srgbClr val="FF9900"/>
                </a:solidFill>
              </a:rPr>
              <a:t>savings</a:t>
            </a:r>
            <a:r>
              <a:rPr lang="en-US" sz="3000"/>
              <a:t> of </a:t>
            </a:r>
            <a:r>
              <a:rPr lang="en-US" sz="3000">
                <a:solidFill>
                  <a:srgbClr val="FF9900"/>
                </a:solidFill>
              </a:rPr>
              <a:t>$ </a:t>
            </a:r>
            <a:r>
              <a:rPr b="1" lang="en-US" sz="3000">
                <a:solidFill>
                  <a:srgbClr val="FF9900"/>
                </a:solidFill>
              </a:rPr>
              <a:t>30000</a:t>
            </a:r>
            <a:r>
              <a:rPr lang="en-US" sz="3000"/>
              <a:t> in costs compared to earlier, per 100 </a:t>
            </a:r>
            <a:r>
              <a:rPr lang="en-US" sz="3000"/>
              <a:t>randomly</a:t>
            </a:r>
            <a:r>
              <a:rPr lang="en-US" sz="3000"/>
              <a:t> </a:t>
            </a:r>
            <a:r>
              <a:rPr lang="en-US" sz="3000"/>
              <a:t>selected</a:t>
            </a:r>
            <a:r>
              <a:rPr lang="en-US" sz="3000"/>
              <a:t> customers</a:t>
            </a:r>
            <a:endParaRPr/>
          </a:p>
        </p:txBody>
      </p:sp>
      <p:graphicFrame>
        <p:nvGraphicFramePr>
          <p:cNvPr id="395" name="Google Shape;395;p56"/>
          <p:cNvGraphicFramePr/>
          <p:nvPr/>
        </p:nvGraphicFramePr>
        <p:xfrm>
          <a:off x="7353350" y="2628950"/>
          <a:ext cx="3000000" cy="3000000"/>
        </p:xfrm>
        <a:graphic>
          <a:graphicData uri="http://schemas.openxmlformats.org/drawingml/2006/table">
            <a:tbl>
              <a:tblPr>
                <a:noFill/>
                <a:tableStyleId>{012E7500-5D85-44FC-A215-09002CA8B068}</a:tableStyleId>
              </a:tblPr>
              <a:tblGrid>
                <a:gridCol w="5087625"/>
                <a:gridCol w="3167050"/>
                <a:gridCol w="2289450"/>
              </a:tblGrid>
              <a:tr h="883925">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Costs</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Before</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After</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230475">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Total Customers contacted</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100</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40</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883925">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Total Responders</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18</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16</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883925">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Amount spent per offer</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 $  500</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 $  500</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883925">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Total Investment</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 $ 50,000</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400">
                          <a:solidFill>
                            <a:srgbClr val="FFFFFF"/>
                          </a:solidFill>
                          <a:latin typeface="Calibri"/>
                          <a:ea typeface="Calibri"/>
                          <a:cs typeface="Calibri"/>
                          <a:sym typeface="Calibri"/>
                        </a:rPr>
                        <a:t> $ 20,000</a:t>
                      </a:r>
                      <a:endParaRPr b="1" sz="2400">
                        <a:solidFill>
                          <a:srgbClr val="FFFFFF"/>
                        </a:solidFill>
                        <a:latin typeface="Calibri"/>
                        <a:ea typeface="Calibri"/>
                        <a:cs typeface="Calibri"/>
                        <a:sym typeface="Calibri"/>
                      </a:endParaRPr>
                    </a:p>
                  </a:txBody>
                  <a:tcPr marT="9525" marB="91425" marR="9525" marL="95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pic>
        <p:nvPicPr>
          <p:cNvPr id="396" name="Google Shape;396;p56"/>
          <p:cNvPicPr preferRelativeResize="0"/>
          <p:nvPr/>
        </p:nvPicPr>
        <p:blipFill rotWithShape="1">
          <a:blip r:embed="rId3">
            <a:alphaModFix/>
          </a:blip>
          <a:srcRect b="0" l="0" r="0" t="5926"/>
          <a:stretch/>
        </p:blipFill>
        <p:spPr>
          <a:xfrm>
            <a:off x="-76200" y="-1"/>
            <a:ext cx="6248399" cy="10286998"/>
          </a:xfrm>
          <a:prstGeom prst="rect">
            <a:avLst/>
          </a:prstGeom>
          <a:noFill/>
          <a:ln>
            <a:noFill/>
          </a:ln>
        </p:spPr>
      </p:pic>
      <p:sp>
        <p:nvSpPr>
          <p:cNvPr id="397" name="Google Shape;397;p56"/>
          <p:cNvSpPr/>
          <p:nvPr/>
        </p:nvSpPr>
        <p:spPr>
          <a:xfrm>
            <a:off x="2038350" y="6591300"/>
            <a:ext cx="990600" cy="1716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Helvetica Neue"/>
                <a:ea typeface="Helvetica Neue"/>
                <a:cs typeface="Helvetica Neue"/>
                <a:sym typeface="Helvetica Neue"/>
              </a:rPr>
              <a:t>$</a:t>
            </a:r>
            <a:r>
              <a:rPr lang="en-US">
                <a:latin typeface="Helvetica Neue"/>
                <a:ea typeface="Helvetica Neue"/>
                <a:cs typeface="Helvetica Neue"/>
                <a:sym typeface="Helvetica Neue"/>
              </a:rPr>
              <a:t> </a:t>
            </a:r>
            <a:r>
              <a:rPr b="1" lang="en-US">
                <a:solidFill>
                  <a:schemeClr val="lt1"/>
                </a:solidFill>
                <a:latin typeface="Helvetica Neue"/>
                <a:ea typeface="Helvetica Neue"/>
                <a:cs typeface="Helvetica Neue"/>
                <a:sym typeface="Helvetica Neue"/>
              </a:rPr>
              <a:t>30,000</a:t>
            </a:r>
            <a:endParaRPr b="1">
              <a:solidFill>
                <a:schemeClr val="lt1"/>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7"/>
          <p:cNvSpPr txBox="1"/>
          <p:nvPr>
            <p:ph type="title"/>
          </p:nvPr>
        </p:nvSpPr>
        <p:spPr>
          <a:xfrm>
            <a:off x="1257300" y="242888"/>
            <a:ext cx="157734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US" sz="6100"/>
              <a:t>Model Deployment </a:t>
            </a:r>
            <a:r>
              <a:rPr lang="en-US" sz="6100"/>
              <a:t>Strategy </a:t>
            </a:r>
            <a:endParaRPr sz="6100"/>
          </a:p>
        </p:txBody>
      </p:sp>
      <p:pic>
        <p:nvPicPr>
          <p:cNvPr id="403" name="Google Shape;403;p57"/>
          <p:cNvPicPr preferRelativeResize="0"/>
          <p:nvPr/>
        </p:nvPicPr>
        <p:blipFill>
          <a:blip r:embed="rId3">
            <a:alphaModFix/>
          </a:blip>
          <a:stretch>
            <a:fillRect/>
          </a:stretch>
        </p:blipFill>
        <p:spPr>
          <a:xfrm>
            <a:off x="1008100" y="2249525"/>
            <a:ext cx="16939602" cy="7866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type="title"/>
          </p:nvPr>
        </p:nvSpPr>
        <p:spPr>
          <a:xfrm>
            <a:off x="1257300" y="547688"/>
            <a:ext cx="157734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Clr>
                <a:schemeClr val="dk1"/>
              </a:buClr>
              <a:buSzPts val="1100"/>
              <a:buFont typeface="Arial"/>
              <a:buNone/>
            </a:pPr>
            <a:r>
              <a:rPr lang="en-US">
                <a:solidFill>
                  <a:schemeClr val="lt1"/>
                </a:solidFill>
              </a:rPr>
              <a:t>Potentials Issues &amp; Mitigation</a:t>
            </a:r>
            <a:endParaRPr/>
          </a:p>
        </p:txBody>
      </p:sp>
      <p:sp>
        <p:nvSpPr>
          <p:cNvPr id="409" name="Google Shape;409;p58"/>
          <p:cNvSpPr txBox="1"/>
          <p:nvPr>
            <p:ph idx="1" type="body"/>
          </p:nvPr>
        </p:nvSpPr>
        <p:spPr>
          <a:xfrm>
            <a:off x="1257300" y="2738450"/>
            <a:ext cx="9686400" cy="4962600"/>
          </a:xfrm>
          <a:prstGeom prst="rect">
            <a:avLst/>
          </a:prstGeom>
        </p:spPr>
        <p:txBody>
          <a:bodyPr anchorCtr="0" anchor="t" bIns="68550" lIns="137150" spcFirstLastPara="1" rIns="137150" wrap="square" tIns="68550">
            <a:normAutofit fontScale="92500" lnSpcReduction="20000"/>
          </a:bodyPr>
          <a:lstStyle/>
          <a:p>
            <a:pPr indent="0" lvl="0" marL="0" rtl="0" algn="l">
              <a:lnSpc>
                <a:spcPct val="150000"/>
              </a:lnSpc>
              <a:spcBef>
                <a:spcPts val="1500"/>
              </a:spcBef>
              <a:spcAft>
                <a:spcPts val="0"/>
              </a:spcAft>
              <a:buNone/>
            </a:pPr>
            <a:r>
              <a:rPr lang="en-US">
                <a:solidFill>
                  <a:schemeClr val="lt1"/>
                </a:solidFill>
              </a:rPr>
              <a:t>- </a:t>
            </a:r>
            <a:r>
              <a:rPr lang="en-US">
                <a:solidFill>
                  <a:schemeClr val="lt1"/>
                </a:solidFill>
              </a:rPr>
              <a:t>Data Privacy and Compl</a:t>
            </a:r>
            <a:r>
              <a:rPr lang="en-US"/>
              <a:t>iance</a:t>
            </a:r>
            <a:endParaRPr/>
          </a:p>
          <a:p>
            <a:pPr indent="0" lvl="0" marL="0" rtl="0" algn="l">
              <a:lnSpc>
                <a:spcPct val="150000"/>
              </a:lnSpc>
              <a:spcBef>
                <a:spcPts val="1500"/>
              </a:spcBef>
              <a:spcAft>
                <a:spcPts val="0"/>
              </a:spcAft>
              <a:buNone/>
            </a:pPr>
            <a:r>
              <a:rPr lang="en-US"/>
              <a:t>- Model Bias and Fairness</a:t>
            </a:r>
            <a:endParaRPr/>
          </a:p>
          <a:p>
            <a:pPr indent="0" lvl="0" marL="0" rtl="0" algn="l">
              <a:lnSpc>
                <a:spcPct val="150000"/>
              </a:lnSpc>
              <a:spcBef>
                <a:spcPts val="1500"/>
              </a:spcBef>
              <a:spcAft>
                <a:spcPts val="0"/>
              </a:spcAft>
              <a:buNone/>
            </a:pPr>
            <a:r>
              <a:rPr lang="en-US"/>
              <a:t>- Changing Customer Behavior</a:t>
            </a:r>
            <a:endParaRPr/>
          </a:p>
          <a:p>
            <a:pPr indent="0" lvl="0" marL="0" rtl="0" algn="l">
              <a:lnSpc>
                <a:spcPct val="150000"/>
              </a:lnSpc>
              <a:spcBef>
                <a:spcPts val="1500"/>
              </a:spcBef>
              <a:spcAft>
                <a:spcPts val="0"/>
              </a:spcAft>
              <a:buNone/>
            </a:pPr>
            <a:r>
              <a:rPr lang="en-US"/>
              <a:t>- Over-reliance on Model Predictions</a:t>
            </a:r>
            <a:endParaRPr/>
          </a:p>
          <a:p>
            <a:pPr indent="0" lvl="0" marL="0" rtl="0" algn="l">
              <a:lnSpc>
                <a:spcPct val="150000"/>
              </a:lnSpc>
              <a:spcBef>
                <a:spcPts val="1500"/>
              </a:spcBef>
              <a:spcAft>
                <a:spcPts val="0"/>
              </a:spcAft>
              <a:buNone/>
            </a:pPr>
            <a:r>
              <a:rPr lang="en-US"/>
              <a:t>- Technical Integration Challenges</a:t>
            </a:r>
            <a:endParaRPr/>
          </a:p>
          <a:p>
            <a:pPr indent="0" lvl="0" marL="0" rtl="0" algn="l">
              <a:spcBef>
                <a:spcPts val="15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1"/>
          <p:cNvSpPr txBox="1"/>
          <p:nvPr/>
        </p:nvSpPr>
        <p:spPr>
          <a:xfrm>
            <a:off x="787867" y="736356"/>
            <a:ext cx="18627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1400">
              <a:solidFill>
                <a:srgbClr val="171616"/>
              </a:solidFill>
              <a:latin typeface="Open Sans"/>
              <a:ea typeface="Open Sans"/>
              <a:cs typeface="Open Sans"/>
              <a:sym typeface="Open Sans"/>
            </a:endParaRPr>
          </a:p>
        </p:txBody>
      </p:sp>
      <p:sp>
        <p:nvSpPr>
          <p:cNvPr id="205" name="Google Shape;205;p41"/>
          <p:cNvSpPr txBox="1"/>
          <p:nvPr/>
        </p:nvSpPr>
        <p:spPr>
          <a:xfrm>
            <a:off x="10700548" y="7363397"/>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Ganesh</a:t>
            </a:r>
            <a:endParaRPr>
              <a:solidFill>
                <a:schemeClr val="lt1"/>
              </a:solidFill>
            </a:endParaRPr>
          </a:p>
        </p:txBody>
      </p:sp>
      <p:sp>
        <p:nvSpPr>
          <p:cNvPr id="206" name="Google Shape;206;p41"/>
          <p:cNvSpPr txBox="1"/>
          <p:nvPr/>
        </p:nvSpPr>
        <p:spPr>
          <a:xfrm>
            <a:off x="13795691" y="7382447"/>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Charlotte</a:t>
            </a:r>
            <a:endParaRPr>
              <a:solidFill>
                <a:schemeClr val="lt1"/>
              </a:solidFill>
            </a:endParaRPr>
          </a:p>
        </p:txBody>
      </p:sp>
      <p:sp>
        <p:nvSpPr>
          <p:cNvPr id="207" name="Google Shape;207;p41"/>
          <p:cNvSpPr txBox="1"/>
          <p:nvPr/>
        </p:nvSpPr>
        <p:spPr>
          <a:xfrm>
            <a:off x="7492022" y="7382460"/>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Zoya</a:t>
            </a:r>
            <a:endParaRPr>
              <a:solidFill>
                <a:schemeClr val="lt1"/>
              </a:solidFill>
            </a:endParaRPr>
          </a:p>
        </p:txBody>
      </p:sp>
      <p:sp>
        <p:nvSpPr>
          <p:cNvPr id="208" name="Google Shape;208;p41"/>
          <p:cNvSpPr txBox="1"/>
          <p:nvPr/>
        </p:nvSpPr>
        <p:spPr>
          <a:xfrm>
            <a:off x="1159302" y="7325297"/>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 Sai Karun</a:t>
            </a:r>
            <a:endParaRPr>
              <a:solidFill>
                <a:schemeClr val="lt1"/>
              </a:solidFill>
            </a:endParaRPr>
          </a:p>
        </p:txBody>
      </p:sp>
      <p:sp>
        <p:nvSpPr>
          <p:cNvPr id="209" name="Google Shape;209;p41"/>
          <p:cNvSpPr txBox="1"/>
          <p:nvPr/>
        </p:nvSpPr>
        <p:spPr>
          <a:xfrm>
            <a:off x="3249600" y="1435575"/>
            <a:ext cx="11788800" cy="846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499">
                <a:solidFill>
                  <a:schemeClr val="lt1"/>
                </a:solidFill>
                <a:latin typeface="Helvetica Neue"/>
                <a:ea typeface="Helvetica Neue"/>
                <a:cs typeface="Helvetica Neue"/>
                <a:sym typeface="Helvetica Neue"/>
              </a:rPr>
              <a:t>MEET OUR TEAM</a:t>
            </a:r>
            <a:endParaRPr>
              <a:solidFill>
                <a:schemeClr val="lt1"/>
              </a:solidFill>
              <a:latin typeface="Helvetica Neue"/>
              <a:ea typeface="Helvetica Neue"/>
              <a:cs typeface="Helvetica Neue"/>
              <a:sym typeface="Helvetica Neue"/>
            </a:endParaRPr>
          </a:p>
        </p:txBody>
      </p:sp>
      <p:pic>
        <p:nvPicPr>
          <p:cNvPr id="210" name="Google Shape;210;p41"/>
          <p:cNvPicPr preferRelativeResize="0"/>
          <p:nvPr/>
        </p:nvPicPr>
        <p:blipFill>
          <a:blip r:embed="rId3">
            <a:alphaModFix/>
          </a:blip>
          <a:stretch>
            <a:fillRect/>
          </a:stretch>
        </p:blipFill>
        <p:spPr>
          <a:xfrm>
            <a:off x="14079325" y="3262350"/>
            <a:ext cx="2661607" cy="3994924"/>
          </a:xfrm>
          <a:prstGeom prst="rect">
            <a:avLst/>
          </a:prstGeom>
          <a:noFill/>
          <a:ln>
            <a:noFill/>
          </a:ln>
        </p:spPr>
      </p:pic>
      <p:pic>
        <p:nvPicPr>
          <p:cNvPr id="211" name="Google Shape;211;p41"/>
          <p:cNvPicPr preferRelativeResize="0"/>
          <p:nvPr/>
        </p:nvPicPr>
        <p:blipFill>
          <a:blip r:embed="rId4">
            <a:alphaModFix/>
          </a:blip>
          <a:stretch>
            <a:fillRect/>
          </a:stretch>
        </p:blipFill>
        <p:spPr>
          <a:xfrm>
            <a:off x="10916713" y="3243300"/>
            <a:ext cx="2661599" cy="3994896"/>
          </a:xfrm>
          <a:prstGeom prst="rect">
            <a:avLst/>
          </a:prstGeom>
          <a:noFill/>
          <a:ln>
            <a:noFill/>
          </a:ln>
        </p:spPr>
      </p:pic>
      <p:pic>
        <p:nvPicPr>
          <p:cNvPr id="212" name="Google Shape;212;p41"/>
          <p:cNvPicPr preferRelativeResize="0"/>
          <p:nvPr/>
        </p:nvPicPr>
        <p:blipFill>
          <a:blip r:embed="rId5">
            <a:alphaModFix/>
          </a:blip>
          <a:stretch>
            <a:fillRect/>
          </a:stretch>
        </p:blipFill>
        <p:spPr>
          <a:xfrm>
            <a:off x="7755075" y="3262365"/>
            <a:ext cx="2662584" cy="3994875"/>
          </a:xfrm>
          <a:prstGeom prst="rect">
            <a:avLst/>
          </a:prstGeom>
          <a:noFill/>
          <a:ln>
            <a:noFill/>
          </a:ln>
        </p:spPr>
      </p:pic>
      <p:pic>
        <p:nvPicPr>
          <p:cNvPr id="213" name="Google Shape;213;p41"/>
          <p:cNvPicPr preferRelativeResize="0"/>
          <p:nvPr/>
        </p:nvPicPr>
        <p:blipFill>
          <a:blip r:embed="rId6">
            <a:alphaModFix/>
          </a:blip>
          <a:stretch>
            <a:fillRect/>
          </a:stretch>
        </p:blipFill>
        <p:spPr>
          <a:xfrm>
            <a:off x="4594550" y="3224263"/>
            <a:ext cx="2661599" cy="3994876"/>
          </a:xfrm>
          <a:prstGeom prst="rect">
            <a:avLst/>
          </a:prstGeom>
          <a:noFill/>
          <a:ln>
            <a:noFill/>
          </a:ln>
        </p:spPr>
      </p:pic>
      <p:sp>
        <p:nvSpPr>
          <p:cNvPr id="214" name="Google Shape;214;p41"/>
          <p:cNvSpPr txBox="1"/>
          <p:nvPr/>
        </p:nvSpPr>
        <p:spPr>
          <a:xfrm>
            <a:off x="4326409" y="7344347"/>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Pierce</a:t>
            </a:r>
            <a:endParaRPr>
              <a:solidFill>
                <a:schemeClr val="lt1"/>
              </a:solidFill>
            </a:endParaRPr>
          </a:p>
        </p:txBody>
      </p:sp>
      <p:pic>
        <p:nvPicPr>
          <p:cNvPr id="215" name="Google Shape;215;p41"/>
          <p:cNvPicPr preferRelativeResize="0"/>
          <p:nvPr/>
        </p:nvPicPr>
        <p:blipFill>
          <a:blip r:embed="rId7">
            <a:alphaModFix/>
          </a:blip>
          <a:stretch>
            <a:fillRect/>
          </a:stretch>
        </p:blipFill>
        <p:spPr>
          <a:xfrm>
            <a:off x="1433012" y="3203964"/>
            <a:ext cx="2661601" cy="39973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ph type="title"/>
          </p:nvPr>
        </p:nvSpPr>
        <p:spPr>
          <a:xfrm>
            <a:off x="1257300" y="547688"/>
            <a:ext cx="157734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US">
                <a:solidFill>
                  <a:schemeClr val="lt1"/>
                </a:solidFill>
              </a:rPr>
              <a:t>Risks Management</a:t>
            </a:r>
            <a:r>
              <a:rPr lang="en-US">
                <a:solidFill>
                  <a:schemeClr val="lt1"/>
                </a:solidFill>
              </a:rPr>
              <a:t> &amp; Mitigation</a:t>
            </a:r>
            <a:endParaRPr/>
          </a:p>
        </p:txBody>
      </p:sp>
      <p:pic>
        <p:nvPicPr>
          <p:cNvPr id="415" name="Google Shape;415;p59"/>
          <p:cNvPicPr preferRelativeResize="0"/>
          <p:nvPr/>
        </p:nvPicPr>
        <p:blipFill rotWithShape="1">
          <a:blip r:embed="rId3">
            <a:alphaModFix/>
          </a:blip>
          <a:srcRect b="45658" l="669" r="-669" t="11141"/>
          <a:stretch/>
        </p:blipFill>
        <p:spPr>
          <a:xfrm>
            <a:off x="988263" y="2895250"/>
            <a:ext cx="16311474" cy="4496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60"/>
          <p:cNvPicPr preferRelativeResize="0"/>
          <p:nvPr/>
        </p:nvPicPr>
        <p:blipFill>
          <a:blip r:embed="rId3">
            <a:alphaModFix/>
          </a:blip>
          <a:stretch>
            <a:fillRect/>
          </a:stretch>
        </p:blipFill>
        <p:spPr>
          <a:xfrm>
            <a:off x="9088819" y="1040725"/>
            <a:ext cx="1367572" cy="1283923"/>
          </a:xfrm>
          <a:prstGeom prst="rect">
            <a:avLst/>
          </a:prstGeom>
          <a:noFill/>
          <a:ln>
            <a:noFill/>
          </a:ln>
        </p:spPr>
      </p:pic>
      <p:pic>
        <p:nvPicPr>
          <p:cNvPr id="421" name="Google Shape;421;p60"/>
          <p:cNvPicPr preferRelativeResize="0"/>
          <p:nvPr/>
        </p:nvPicPr>
        <p:blipFill>
          <a:blip r:embed="rId4">
            <a:alphaModFix/>
          </a:blip>
          <a:stretch>
            <a:fillRect/>
          </a:stretch>
        </p:blipFill>
        <p:spPr>
          <a:xfrm>
            <a:off x="9009061" y="2694352"/>
            <a:ext cx="1527087" cy="1433684"/>
          </a:xfrm>
          <a:prstGeom prst="rect">
            <a:avLst/>
          </a:prstGeom>
          <a:noFill/>
          <a:ln>
            <a:noFill/>
          </a:ln>
        </p:spPr>
      </p:pic>
      <p:pic>
        <p:nvPicPr>
          <p:cNvPr id="422" name="Google Shape;422;p60"/>
          <p:cNvPicPr preferRelativeResize="0"/>
          <p:nvPr/>
        </p:nvPicPr>
        <p:blipFill>
          <a:blip r:embed="rId5">
            <a:alphaModFix/>
          </a:blip>
          <a:stretch>
            <a:fillRect/>
          </a:stretch>
        </p:blipFill>
        <p:spPr>
          <a:xfrm>
            <a:off x="9009062" y="4497736"/>
            <a:ext cx="1527087" cy="1433708"/>
          </a:xfrm>
          <a:prstGeom prst="rect">
            <a:avLst/>
          </a:prstGeom>
          <a:noFill/>
          <a:ln>
            <a:noFill/>
          </a:ln>
        </p:spPr>
      </p:pic>
      <p:pic>
        <p:nvPicPr>
          <p:cNvPr id="423" name="Google Shape;423;p60"/>
          <p:cNvPicPr preferRelativeResize="0"/>
          <p:nvPr/>
        </p:nvPicPr>
        <p:blipFill>
          <a:blip r:embed="rId6">
            <a:alphaModFix/>
          </a:blip>
          <a:stretch>
            <a:fillRect/>
          </a:stretch>
        </p:blipFill>
        <p:spPr>
          <a:xfrm>
            <a:off x="9009061" y="6220248"/>
            <a:ext cx="1527087" cy="1433707"/>
          </a:xfrm>
          <a:prstGeom prst="rect">
            <a:avLst/>
          </a:prstGeom>
          <a:noFill/>
          <a:ln>
            <a:noFill/>
          </a:ln>
        </p:spPr>
      </p:pic>
      <p:pic>
        <p:nvPicPr>
          <p:cNvPr id="424" name="Google Shape;424;p60"/>
          <p:cNvPicPr preferRelativeResize="0"/>
          <p:nvPr/>
        </p:nvPicPr>
        <p:blipFill>
          <a:blip r:embed="rId7">
            <a:alphaModFix/>
          </a:blip>
          <a:stretch>
            <a:fillRect/>
          </a:stretch>
        </p:blipFill>
        <p:spPr>
          <a:xfrm>
            <a:off x="9009050" y="7970999"/>
            <a:ext cx="1527099" cy="1527101"/>
          </a:xfrm>
          <a:prstGeom prst="rect">
            <a:avLst/>
          </a:prstGeom>
          <a:noFill/>
          <a:ln>
            <a:noFill/>
          </a:ln>
        </p:spPr>
      </p:pic>
      <p:sp>
        <p:nvSpPr>
          <p:cNvPr id="425" name="Google Shape;425;p60"/>
          <p:cNvSpPr txBox="1"/>
          <p:nvPr>
            <p:ph idx="1" type="body"/>
          </p:nvPr>
        </p:nvSpPr>
        <p:spPr>
          <a:xfrm>
            <a:off x="11135839" y="1377628"/>
            <a:ext cx="5513100" cy="701400"/>
          </a:xfrm>
          <a:prstGeom prst="rect">
            <a:avLst/>
          </a:prstGeom>
        </p:spPr>
        <p:txBody>
          <a:bodyPr anchorCtr="0" anchor="t" bIns="68550" lIns="137150" spcFirstLastPara="1" rIns="137150" wrap="square" tIns="68550">
            <a:noAutofit/>
          </a:bodyPr>
          <a:lstStyle/>
          <a:p>
            <a:pPr indent="0" lvl="0" marL="0" rtl="0" algn="l">
              <a:lnSpc>
                <a:spcPct val="140000"/>
              </a:lnSpc>
              <a:spcBef>
                <a:spcPts val="1500"/>
              </a:spcBef>
              <a:spcAft>
                <a:spcPts val="0"/>
              </a:spcAft>
              <a:buSzPts val="1018"/>
              <a:buNone/>
            </a:pPr>
            <a:r>
              <a:rPr b="1" lang="en-US" sz="2712"/>
              <a:t>Effective Data Utilization</a:t>
            </a:r>
            <a:endParaRPr b="1" sz="2712"/>
          </a:p>
          <a:p>
            <a:pPr indent="0" lvl="0" marL="0" rtl="0" algn="l">
              <a:lnSpc>
                <a:spcPct val="80000"/>
              </a:lnSpc>
              <a:spcBef>
                <a:spcPts val="1500"/>
              </a:spcBef>
              <a:spcAft>
                <a:spcPts val="0"/>
              </a:spcAft>
              <a:buSzPts val="1018"/>
              <a:buNone/>
            </a:pPr>
            <a:r>
              <a:t/>
            </a:r>
            <a:endParaRPr sz="3530"/>
          </a:p>
        </p:txBody>
      </p:sp>
      <p:sp>
        <p:nvSpPr>
          <p:cNvPr id="426" name="Google Shape;426;p60"/>
          <p:cNvSpPr txBox="1"/>
          <p:nvPr>
            <p:ph idx="1" type="body"/>
          </p:nvPr>
        </p:nvSpPr>
        <p:spPr>
          <a:xfrm>
            <a:off x="11135839" y="3060444"/>
            <a:ext cx="4498200" cy="701400"/>
          </a:xfrm>
          <a:prstGeom prst="rect">
            <a:avLst/>
          </a:prstGeom>
        </p:spPr>
        <p:txBody>
          <a:bodyPr anchorCtr="0" anchor="t" bIns="68550" lIns="137150" spcFirstLastPara="1" rIns="137150" wrap="square" tIns="68550">
            <a:noAutofit/>
          </a:bodyPr>
          <a:lstStyle/>
          <a:p>
            <a:pPr indent="0" lvl="0" marL="0" rtl="0" algn="l">
              <a:lnSpc>
                <a:spcPct val="150000"/>
              </a:lnSpc>
              <a:spcBef>
                <a:spcPts val="1500"/>
              </a:spcBef>
              <a:spcAft>
                <a:spcPts val="0"/>
              </a:spcAft>
              <a:buSzPts val="935"/>
              <a:buNone/>
            </a:pPr>
            <a:r>
              <a:rPr b="1" lang="en-US" sz="2700"/>
              <a:t>Key Feature Identification</a:t>
            </a:r>
            <a:endParaRPr b="1" sz="2700"/>
          </a:p>
          <a:p>
            <a:pPr indent="0" lvl="0" marL="0" rtl="0" algn="l">
              <a:spcBef>
                <a:spcPts val="1500"/>
              </a:spcBef>
              <a:spcAft>
                <a:spcPts val="0"/>
              </a:spcAft>
              <a:buSzPts val="935"/>
              <a:buNone/>
            </a:pPr>
            <a:r>
              <a:t/>
            </a:r>
            <a:endParaRPr sz="2600"/>
          </a:p>
        </p:txBody>
      </p:sp>
      <p:sp>
        <p:nvSpPr>
          <p:cNvPr id="427" name="Google Shape;427;p60"/>
          <p:cNvSpPr txBox="1"/>
          <p:nvPr>
            <p:ph idx="1" type="body"/>
          </p:nvPr>
        </p:nvSpPr>
        <p:spPr>
          <a:xfrm>
            <a:off x="11135839" y="4834650"/>
            <a:ext cx="4756200" cy="610200"/>
          </a:xfrm>
          <a:prstGeom prst="rect">
            <a:avLst/>
          </a:prstGeom>
        </p:spPr>
        <p:txBody>
          <a:bodyPr anchorCtr="0" anchor="t" bIns="68550" lIns="137150" spcFirstLastPara="1" rIns="137150" wrap="square" tIns="68550">
            <a:noAutofit/>
          </a:bodyPr>
          <a:lstStyle/>
          <a:p>
            <a:pPr indent="0" lvl="0" marL="0" rtl="0" algn="l">
              <a:lnSpc>
                <a:spcPct val="150000"/>
              </a:lnSpc>
              <a:spcBef>
                <a:spcPts val="1500"/>
              </a:spcBef>
              <a:spcAft>
                <a:spcPts val="0"/>
              </a:spcAft>
              <a:buSzPts val="935"/>
              <a:buNone/>
            </a:pPr>
            <a:r>
              <a:rPr b="1" lang="en-US" sz="2725"/>
              <a:t>Promising Model Accuracy</a:t>
            </a:r>
            <a:endParaRPr b="1" sz="2725"/>
          </a:p>
          <a:p>
            <a:pPr indent="0" lvl="0" marL="0" rtl="0" algn="l">
              <a:spcBef>
                <a:spcPts val="1500"/>
              </a:spcBef>
              <a:spcAft>
                <a:spcPts val="0"/>
              </a:spcAft>
              <a:buSzPts val="935"/>
              <a:buNone/>
            </a:pPr>
            <a:r>
              <a:t/>
            </a:r>
            <a:endParaRPr sz="3259"/>
          </a:p>
        </p:txBody>
      </p:sp>
      <p:sp>
        <p:nvSpPr>
          <p:cNvPr id="428" name="Google Shape;428;p60"/>
          <p:cNvSpPr txBox="1"/>
          <p:nvPr>
            <p:ph idx="1" type="body"/>
          </p:nvPr>
        </p:nvSpPr>
        <p:spPr>
          <a:xfrm>
            <a:off x="11135839" y="6632048"/>
            <a:ext cx="4756200" cy="610200"/>
          </a:xfrm>
          <a:prstGeom prst="rect">
            <a:avLst/>
          </a:prstGeom>
        </p:spPr>
        <p:txBody>
          <a:bodyPr anchorCtr="0" anchor="t" bIns="68550" lIns="137150" spcFirstLastPara="1" rIns="137150" wrap="square" tIns="68550">
            <a:noAutofit/>
          </a:bodyPr>
          <a:lstStyle/>
          <a:p>
            <a:pPr indent="0" lvl="0" marL="0" rtl="0" algn="l">
              <a:lnSpc>
                <a:spcPct val="150000"/>
              </a:lnSpc>
              <a:spcBef>
                <a:spcPts val="1500"/>
              </a:spcBef>
              <a:spcAft>
                <a:spcPts val="0"/>
              </a:spcAft>
              <a:buSzPts val="935"/>
              <a:buNone/>
            </a:pPr>
            <a:r>
              <a:rPr b="1" lang="en-US" sz="2725"/>
              <a:t>Cost Effective Approach</a:t>
            </a:r>
            <a:endParaRPr b="1" sz="2725"/>
          </a:p>
          <a:p>
            <a:pPr indent="0" lvl="0" marL="0" rtl="0" algn="l">
              <a:spcBef>
                <a:spcPts val="1500"/>
              </a:spcBef>
              <a:spcAft>
                <a:spcPts val="0"/>
              </a:spcAft>
              <a:buSzPts val="935"/>
              <a:buNone/>
            </a:pPr>
            <a:r>
              <a:t/>
            </a:r>
            <a:endParaRPr sz="3259"/>
          </a:p>
        </p:txBody>
      </p:sp>
      <p:sp>
        <p:nvSpPr>
          <p:cNvPr id="429" name="Google Shape;429;p60"/>
          <p:cNvSpPr txBox="1"/>
          <p:nvPr>
            <p:ph idx="1" type="body"/>
          </p:nvPr>
        </p:nvSpPr>
        <p:spPr>
          <a:xfrm>
            <a:off x="11135839" y="8429447"/>
            <a:ext cx="4756200" cy="610200"/>
          </a:xfrm>
          <a:prstGeom prst="rect">
            <a:avLst/>
          </a:prstGeom>
        </p:spPr>
        <p:txBody>
          <a:bodyPr anchorCtr="0" anchor="t" bIns="68550" lIns="137150" spcFirstLastPara="1" rIns="137150" wrap="square" tIns="68550">
            <a:noAutofit/>
          </a:bodyPr>
          <a:lstStyle/>
          <a:p>
            <a:pPr indent="0" lvl="0" marL="0" rtl="0" algn="l">
              <a:lnSpc>
                <a:spcPct val="150000"/>
              </a:lnSpc>
              <a:spcBef>
                <a:spcPts val="1500"/>
              </a:spcBef>
              <a:spcAft>
                <a:spcPts val="0"/>
              </a:spcAft>
              <a:buSzPts val="935"/>
              <a:buNone/>
            </a:pPr>
            <a:r>
              <a:rPr b="1" lang="en-US" sz="2725"/>
              <a:t>Continuous</a:t>
            </a:r>
            <a:r>
              <a:rPr b="1" lang="en-US" sz="2725"/>
              <a:t> Improvement</a:t>
            </a:r>
            <a:endParaRPr b="1" sz="2725"/>
          </a:p>
          <a:p>
            <a:pPr indent="0" lvl="0" marL="0" rtl="0" algn="l">
              <a:spcBef>
                <a:spcPts val="1500"/>
              </a:spcBef>
              <a:spcAft>
                <a:spcPts val="0"/>
              </a:spcAft>
              <a:buSzPts val="935"/>
              <a:buNone/>
            </a:pPr>
            <a:r>
              <a:t/>
            </a:r>
            <a:endParaRPr sz="3259"/>
          </a:p>
        </p:txBody>
      </p:sp>
      <p:sp>
        <p:nvSpPr>
          <p:cNvPr id="430" name="Google Shape;430;p60"/>
          <p:cNvSpPr txBox="1"/>
          <p:nvPr>
            <p:ph type="title"/>
          </p:nvPr>
        </p:nvSpPr>
        <p:spPr>
          <a:xfrm>
            <a:off x="1316825" y="3942750"/>
            <a:ext cx="53307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US"/>
              <a:t>Conclusion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1"/>
          <p:cNvSpPr txBox="1"/>
          <p:nvPr/>
        </p:nvSpPr>
        <p:spPr>
          <a:xfrm>
            <a:off x="9194200" y="2637325"/>
            <a:ext cx="80430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rgbClr val="FFFFFF"/>
              </a:solidFill>
              <a:latin typeface="Helvetica Neue"/>
              <a:ea typeface="Helvetica Neue"/>
              <a:cs typeface="Helvetica Neue"/>
              <a:sym typeface="Helvetica Neue"/>
            </a:endParaRPr>
          </a:p>
        </p:txBody>
      </p:sp>
      <p:sp>
        <p:nvSpPr>
          <p:cNvPr id="436" name="Google Shape;436;p61"/>
          <p:cNvSpPr txBox="1"/>
          <p:nvPr>
            <p:ph type="title"/>
          </p:nvPr>
        </p:nvSpPr>
        <p:spPr>
          <a:xfrm>
            <a:off x="452525" y="0"/>
            <a:ext cx="17041200" cy="1145400"/>
          </a:xfrm>
          <a:prstGeom prst="rect">
            <a:avLst/>
          </a:prstGeom>
        </p:spPr>
        <p:txBody>
          <a:bodyPr anchorCtr="0" anchor="ctr" bIns="68550" lIns="137150" spcFirstLastPara="1" rIns="137150" wrap="square" tIns="68550">
            <a:normAutofit/>
          </a:bodyPr>
          <a:lstStyle/>
          <a:p>
            <a:pPr indent="0" lvl="0" marL="0" rtl="0" algn="ctr">
              <a:spcBef>
                <a:spcPts val="0"/>
              </a:spcBef>
              <a:spcAft>
                <a:spcPts val="0"/>
              </a:spcAft>
              <a:buSzPts val="990"/>
              <a:buNone/>
            </a:pPr>
            <a:r>
              <a:rPr lang="en-US" sz="4540"/>
              <a:t>Gradient Boosting is the Winner!</a:t>
            </a:r>
            <a:endParaRPr sz="4540"/>
          </a:p>
        </p:txBody>
      </p:sp>
      <p:pic>
        <p:nvPicPr>
          <p:cNvPr id="437" name="Google Shape;437;p61"/>
          <p:cNvPicPr preferRelativeResize="0"/>
          <p:nvPr/>
        </p:nvPicPr>
        <p:blipFill>
          <a:blip r:embed="rId3">
            <a:alphaModFix/>
          </a:blip>
          <a:stretch>
            <a:fillRect/>
          </a:stretch>
        </p:blipFill>
        <p:spPr>
          <a:xfrm>
            <a:off x="102000" y="895600"/>
            <a:ext cx="17878400" cy="9289400"/>
          </a:xfrm>
          <a:prstGeom prst="rect">
            <a:avLst/>
          </a:prstGeom>
          <a:noFill/>
          <a:ln>
            <a:noFill/>
          </a:ln>
        </p:spPr>
      </p:pic>
      <p:sp>
        <p:nvSpPr>
          <p:cNvPr id="438" name="Google Shape;438;p61"/>
          <p:cNvSpPr txBox="1"/>
          <p:nvPr/>
        </p:nvSpPr>
        <p:spPr>
          <a:xfrm rot="5400000">
            <a:off x="13572675" y="7977350"/>
            <a:ext cx="3467700" cy="772500"/>
          </a:xfrm>
          <a:prstGeom prst="rect">
            <a:avLst/>
          </a:prstGeom>
          <a:noFill/>
          <a:ln cap="flat" cmpd="sng" w="3810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rgbClr val="FFFFFF"/>
              </a:solidFill>
              <a:latin typeface="Helvetica Neue"/>
              <a:ea typeface="Helvetica Neue"/>
              <a:cs typeface="Helvetica Neue"/>
              <a:sym typeface="Helvetica Neue"/>
            </a:endParaRPr>
          </a:p>
        </p:txBody>
      </p:sp>
      <p:sp>
        <p:nvSpPr>
          <p:cNvPr id="439" name="Google Shape;439;p61"/>
          <p:cNvSpPr txBox="1"/>
          <p:nvPr/>
        </p:nvSpPr>
        <p:spPr>
          <a:xfrm>
            <a:off x="225700" y="2374925"/>
            <a:ext cx="7955700" cy="378900"/>
          </a:xfrm>
          <a:prstGeom prst="rect">
            <a:avLst/>
          </a:prstGeom>
          <a:noFill/>
          <a:ln cap="flat" cmpd="sng" w="3810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rgbClr val="FFFFFF"/>
              </a:solidFill>
              <a:latin typeface="Helvetica Neue"/>
              <a:ea typeface="Helvetica Neue"/>
              <a:cs typeface="Helvetica Neue"/>
              <a:sym typeface="Helvetica Neue"/>
            </a:endParaRPr>
          </a:p>
        </p:txBody>
      </p:sp>
      <p:sp>
        <p:nvSpPr>
          <p:cNvPr id="440" name="Google Shape;440;p61"/>
          <p:cNvSpPr txBox="1"/>
          <p:nvPr/>
        </p:nvSpPr>
        <p:spPr>
          <a:xfrm>
            <a:off x="9194200" y="2374925"/>
            <a:ext cx="8232600" cy="378900"/>
          </a:xfrm>
          <a:prstGeom prst="rect">
            <a:avLst/>
          </a:prstGeom>
          <a:noFill/>
          <a:ln cap="flat" cmpd="sng" w="38100">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rgbClr val="FFFFFF"/>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219" name="Shape 219"/>
        <p:cNvGrpSpPr/>
        <p:nvPr/>
      </p:nvGrpSpPr>
      <p:grpSpPr>
        <a:xfrm>
          <a:off x="0" y="0"/>
          <a:ext cx="0" cy="0"/>
          <a:chOff x="0" y="0"/>
          <a:chExt cx="0" cy="0"/>
        </a:xfrm>
      </p:grpSpPr>
      <p:sp>
        <p:nvSpPr>
          <p:cNvPr id="220" name="Google Shape;220;p42"/>
          <p:cNvSpPr txBox="1"/>
          <p:nvPr/>
        </p:nvSpPr>
        <p:spPr>
          <a:xfrm>
            <a:off x="3038411" y="1134570"/>
            <a:ext cx="12211200" cy="1101300"/>
          </a:xfrm>
          <a:prstGeom prst="rect">
            <a:avLst/>
          </a:prstGeom>
          <a:noFill/>
          <a:ln>
            <a:noFill/>
          </a:ln>
        </p:spPr>
        <p:txBody>
          <a:bodyPr anchorCtr="0" anchor="t" bIns="0" lIns="0" spcFirstLastPara="1" rIns="0" wrap="square" tIns="0">
            <a:spAutoFit/>
          </a:bodyPr>
          <a:lstStyle/>
          <a:p>
            <a:pPr indent="0" lvl="0" marL="0" marR="0" rtl="0" algn="ctr">
              <a:lnSpc>
                <a:spcPct val="98000"/>
              </a:lnSpc>
              <a:spcBef>
                <a:spcPts val="0"/>
              </a:spcBef>
              <a:spcAft>
                <a:spcPts val="0"/>
              </a:spcAft>
              <a:buNone/>
            </a:pPr>
            <a:r>
              <a:rPr b="1" lang="en-US" sz="7300">
                <a:solidFill>
                  <a:srgbClr val="FFFFFF"/>
                </a:solidFill>
              </a:rPr>
              <a:t>Content</a:t>
            </a:r>
            <a:endParaRPr b="1" sz="700"/>
          </a:p>
        </p:txBody>
      </p:sp>
      <p:sp>
        <p:nvSpPr>
          <p:cNvPr id="221" name="Google Shape;221;p42"/>
          <p:cNvSpPr/>
          <p:nvPr/>
        </p:nvSpPr>
        <p:spPr>
          <a:xfrm rot="-5400000">
            <a:off x="503481" y="4172259"/>
            <a:ext cx="35651" cy="197813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22" name="Google Shape;222;p42"/>
          <p:cNvSpPr/>
          <p:nvPr/>
        </p:nvSpPr>
        <p:spPr>
          <a:xfrm rot="-5400000">
            <a:off x="17748868" y="4136608"/>
            <a:ext cx="35651" cy="197813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23" name="Google Shape;223;p42"/>
          <p:cNvSpPr txBox="1"/>
          <p:nvPr/>
        </p:nvSpPr>
        <p:spPr>
          <a:xfrm>
            <a:off x="1940950" y="4486660"/>
            <a:ext cx="5258100" cy="12069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en-US" sz="2450">
                <a:solidFill>
                  <a:schemeClr val="lt1"/>
                </a:solidFill>
                <a:latin typeface="Roboto"/>
                <a:ea typeface="Roboto"/>
                <a:cs typeface="Roboto"/>
                <a:sym typeface="Roboto"/>
              </a:rPr>
              <a:t>Business Understanding</a:t>
            </a:r>
            <a:endParaRPr b="1" sz="2450">
              <a:solidFill>
                <a:schemeClr val="lt1"/>
              </a:solidFill>
              <a:latin typeface="Roboto"/>
              <a:ea typeface="Roboto"/>
              <a:cs typeface="Roboto"/>
              <a:sym typeface="Roboto"/>
            </a:endParaRPr>
          </a:p>
          <a:p>
            <a:pPr indent="0" lvl="0" marL="0" rtl="0" algn="l">
              <a:lnSpc>
                <a:spcPct val="160000"/>
              </a:lnSpc>
              <a:spcBef>
                <a:spcPts val="1400"/>
              </a:spcBef>
              <a:spcAft>
                <a:spcPts val="400"/>
              </a:spcAft>
              <a:buClr>
                <a:schemeClr val="dk1"/>
              </a:buClr>
              <a:buSzPts val="1100"/>
              <a:buFont typeface="Arial"/>
              <a:buNone/>
            </a:pPr>
            <a:r>
              <a:rPr b="1" lang="en-US" sz="2450">
                <a:solidFill>
                  <a:schemeClr val="lt1"/>
                </a:solidFill>
                <a:latin typeface="Roboto"/>
                <a:ea typeface="Roboto"/>
                <a:cs typeface="Roboto"/>
                <a:sym typeface="Roboto"/>
              </a:rPr>
              <a:t>Addressing Business Challenges</a:t>
            </a:r>
            <a:endParaRPr b="1" sz="2450">
              <a:solidFill>
                <a:schemeClr val="lt1"/>
              </a:solidFill>
              <a:latin typeface="Roboto"/>
              <a:ea typeface="Roboto"/>
              <a:cs typeface="Roboto"/>
              <a:sym typeface="Roboto"/>
            </a:endParaRPr>
          </a:p>
        </p:txBody>
      </p:sp>
      <p:sp>
        <p:nvSpPr>
          <p:cNvPr id="224" name="Google Shape;224;p42"/>
          <p:cNvSpPr txBox="1"/>
          <p:nvPr/>
        </p:nvSpPr>
        <p:spPr>
          <a:xfrm>
            <a:off x="14516102" y="4556450"/>
            <a:ext cx="2067900" cy="12069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en-US" sz="2450">
                <a:solidFill>
                  <a:schemeClr val="lt1"/>
                </a:solidFill>
                <a:latin typeface="Roboto"/>
                <a:ea typeface="Roboto"/>
                <a:cs typeface="Roboto"/>
                <a:sym typeface="Roboto"/>
              </a:rPr>
              <a:t>Evaluation</a:t>
            </a:r>
            <a:endParaRPr b="1" sz="2450">
              <a:solidFill>
                <a:schemeClr val="lt1"/>
              </a:solidFill>
              <a:latin typeface="Roboto"/>
              <a:ea typeface="Roboto"/>
              <a:cs typeface="Roboto"/>
              <a:sym typeface="Roboto"/>
            </a:endParaRPr>
          </a:p>
          <a:p>
            <a:pPr indent="0" lvl="0" marL="0" rtl="0" algn="l">
              <a:lnSpc>
                <a:spcPct val="160000"/>
              </a:lnSpc>
              <a:spcBef>
                <a:spcPts val="1400"/>
              </a:spcBef>
              <a:spcAft>
                <a:spcPts val="0"/>
              </a:spcAft>
              <a:buNone/>
            </a:pPr>
            <a:r>
              <a:rPr b="1" lang="en-US" sz="2450">
                <a:solidFill>
                  <a:schemeClr val="lt1"/>
                </a:solidFill>
                <a:latin typeface="Roboto"/>
                <a:ea typeface="Roboto"/>
                <a:cs typeface="Roboto"/>
                <a:sym typeface="Roboto"/>
              </a:rPr>
              <a:t>Deployment</a:t>
            </a:r>
            <a:endParaRPr b="1" sz="2450">
              <a:solidFill>
                <a:schemeClr val="lt1"/>
              </a:solidFill>
              <a:latin typeface="Roboto"/>
              <a:ea typeface="Roboto"/>
              <a:cs typeface="Roboto"/>
              <a:sym typeface="Roboto"/>
            </a:endParaRPr>
          </a:p>
          <a:p>
            <a:pPr indent="0" lvl="0" marL="0" rtl="0" algn="l">
              <a:lnSpc>
                <a:spcPct val="160000"/>
              </a:lnSpc>
              <a:spcBef>
                <a:spcPts val="1400"/>
              </a:spcBef>
              <a:spcAft>
                <a:spcPts val="400"/>
              </a:spcAft>
              <a:buNone/>
            </a:pPr>
            <a:r>
              <a:t/>
            </a:r>
            <a:endParaRPr b="1" sz="2250">
              <a:solidFill>
                <a:schemeClr val="lt1"/>
              </a:solidFill>
              <a:latin typeface="Roboto"/>
              <a:ea typeface="Roboto"/>
              <a:cs typeface="Roboto"/>
              <a:sym typeface="Roboto"/>
            </a:endParaRPr>
          </a:p>
        </p:txBody>
      </p:sp>
      <p:sp>
        <p:nvSpPr>
          <p:cNvPr id="225" name="Google Shape;225;p42"/>
          <p:cNvSpPr txBox="1"/>
          <p:nvPr/>
        </p:nvSpPr>
        <p:spPr>
          <a:xfrm>
            <a:off x="8036950" y="4222770"/>
            <a:ext cx="5258100" cy="20469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en-US" sz="2450">
                <a:solidFill>
                  <a:schemeClr val="lt1"/>
                </a:solidFill>
                <a:latin typeface="Roboto"/>
                <a:ea typeface="Roboto"/>
                <a:cs typeface="Roboto"/>
                <a:sym typeface="Roboto"/>
              </a:rPr>
              <a:t>Metrics for Business</a:t>
            </a:r>
            <a:endParaRPr b="1" sz="2450">
              <a:solidFill>
                <a:schemeClr val="lt1"/>
              </a:solidFill>
              <a:latin typeface="Roboto"/>
              <a:ea typeface="Roboto"/>
              <a:cs typeface="Roboto"/>
              <a:sym typeface="Roboto"/>
            </a:endParaRPr>
          </a:p>
          <a:p>
            <a:pPr indent="0" lvl="0" marL="0" rtl="0" algn="l">
              <a:lnSpc>
                <a:spcPct val="160000"/>
              </a:lnSpc>
              <a:spcBef>
                <a:spcPts val="1400"/>
              </a:spcBef>
              <a:spcAft>
                <a:spcPts val="0"/>
              </a:spcAft>
              <a:buNone/>
            </a:pPr>
            <a:r>
              <a:rPr b="1" lang="en-US" sz="2450">
                <a:solidFill>
                  <a:schemeClr val="lt1"/>
                </a:solidFill>
                <a:latin typeface="Roboto"/>
                <a:ea typeface="Roboto"/>
                <a:cs typeface="Roboto"/>
                <a:sym typeface="Roboto"/>
              </a:rPr>
              <a:t>Data</a:t>
            </a:r>
            <a:r>
              <a:rPr b="1" lang="en-US" sz="2450">
                <a:solidFill>
                  <a:schemeClr val="lt1"/>
                </a:solidFill>
                <a:latin typeface="Roboto"/>
                <a:ea typeface="Roboto"/>
                <a:cs typeface="Roboto"/>
                <a:sym typeface="Roboto"/>
              </a:rPr>
              <a:t> Understanding &amp; Preparation</a:t>
            </a:r>
            <a:endParaRPr b="1" sz="2450">
              <a:solidFill>
                <a:schemeClr val="lt1"/>
              </a:solidFill>
              <a:latin typeface="Roboto"/>
              <a:ea typeface="Roboto"/>
              <a:cs typeface="Roboto"/>
              <a:sym typeface="Roboto"/>
            </a:endParaRPr>
          </a:p>
          <a:p>
            <a:pPr indent="0" lvl="0" marL="0" rtl="0" algn="l">
              <a:lnSpc>
                <a:spcPct val="160000"/>
              </a:lnSpc>
              <a:spcBef>
                <a:spcPts val="1400"/>
              </a:spcBef>
              <a:spcAft>
                <a:spcPts val="400"/>
              </a:spcAft>
              <a:buNone/>
            </a:pPr>
            <a:r>
              <a:rPr b="1" lang="en-US" sz="2450">
                <a:solidFill>
                  <a:schemeClr val="lt1"/>
                </a:solidFill>
                <a:latin typeface="Roboto"/>
                <a:ea typeface="Roboto"/>
                <a:cs typeface="Roboto"/>
                <a:sym typeface="Roboto"/>
              </a:rPr>
              <a:t>Modeling</a:t>
            </a:r>
            <a:endParaRPr b="1" sz="245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pic>
        <p:nvPicPr>
          <p:cNvPr id="230" name="Google Shape;230;p43"/>
          <p:cNvPicPr preferRelativeResize="0"/>
          <p:nvPr/>
        </p:nvPicPr>
        <p:blipFill rotWithShape="1">
          <a:blip r:embed="rId3">
            <a:alphaModFix/>
          </a:blip>
          <a:srcRect b="0" l="8364" r="13099" t="852"/>
          <a:stretch/>
        </p:blipFill>
        <p:spPr>
          <a:xfrm>
            <a:off x="-12" y="0"/>
            <a:ext cx="8149161" cy="10286999"/>
          </a:xfrm>
          <a:prstGeom prst="rect">
            <a:avLst/>
          </a:prstGeom>
          <a:noFill/>
          <a:ln>
            <a:noFill/>
          </a:ln>
        </p:spPr>
      </p:pic>
      <p:sp>
        <p:nvSpPr>
          <p:cNvPr id="231" name="Google Shape;231;p43"/>
          <p:cNvSpPr txBox="1"/>
          <p:nvPr/>
        </p:nvSpPr>
        <p:spPr>
          <a:xfrm>
            <a:off x="8149150" y="4170800"/>
            <a:ext cx="10138800" cy="300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Clr>
                <a:schemeClr val="dk1"/>
              </a:buClr>
              <a:buSzPts val="1100"/>
              <a:buFont typeface="Arial"/>
              <a:buNone/>
            </a:pPr>
            <a:r>
              <a:rPr lang="en-US" sz="3100">
                <a:solidFill>
                  <a:srgbClr val="FF9900"/>
                </a:solidFill>
                <a:latin typeface="Georgia"/>
                <a:ea typeface="Georgia"/>
                <a:cs typeface="Georgia"/>
                <a:sym typeface="Georgia"/>
              </a:rPr>
              <a:t>The Superstore wants a solution to identify potential customers who would </a:t>
            </a:r>
            <a:r>
              <a:rPr b="1" lang="en-US" sz="3100">
                <a:solidFill>
                  <a:srgbClr val="FF9900"/>
                </a:solidFill>
                <a:latin typeface="Georgia"/>
                <a:ea typeface="Georgia"/>
                <a:cs typeface="Georgia"/>
                <a:sym typeface="Georgia"/>
              </a:rPr>
              <a:t>sign up</a:t>
            </a:r>
            <a:r>
              <a:rPr lang="en-US" sz="3100">
                <a:solidFill>
                  <a:srgbClr val="FF9900"/>
                </a:solidFill>
                <a:latin typeface="Georgia"/>
                <a:ea typeface="Georgia"/>
                <a:cs typeface="Georgia"/>
                <a:sym typeface="Georgia"/>
              </a:rPr>
              <a:t> for the Gold Membership when pursued through the </a:t>
            </a:r>
            <a:r>
              <a:rPr b="1" lang="en-US" sz="3100">
                <a:solidFill>
                  <a:srgbClr val="FF9900"/>
                </a:solidFill>
                <a:latin typeface="Georgia"/>
                <a:ea typeface="Georgia"/>
                <a:cs typeface="Georgia"/>
                <a:sym typeface="Georgia"/>
              </a:rPr>
              <a:t>tele-marketing channel</a:t>
            </a:r>
            <a:endParaRPr b="1" sz="3400">
              <a:solidFill>
                <a:schemeClr val="lt1"/>
              </a:solidFill>
              <a:latin typeface="Calibri"/>
              <a:ea typeface="Calibri"/>
              <a:cs typeface="Calibri"/>
              <a:sym typeface="Calibri"/>
            </a:endParaRPr>
          </a:p>
        </p:txBody>
      </p:sp>
      <p:sp>
        <p:nvSpPr>
          <p:cNvPr id="232" name="Google Shape;232;p43"/>
          <p:cNvSpPr txBox="1"/>
          <p:nvPr/>
        </p:nvSpPr>
        <p:spPr>
          <a:xfrm>
            <a:off x="8149150" y="537225"/>
            <a:ext cx="10138800" cy="1014900"/>
          </a:xfrm>
          <a:prstGeom prst="rect">
            <a:avLst/>
          </a:prstGeom>
          <a:noFill/>
          <a:ln>
            <a:noFill/>
          </a:ln>
        </p:spPr>
        <p:txBody>
          <a:bodyPr anchorCtr="0" anchor="t" bIns="91425" lIns="91425" spcFirstLastPara="1" rIns="91425" wrap="square" tIns="91425">
            <a:noAutofit/>
          </a:bodyPr>
          <a:lstStyle/>
          <a:p>
            <a:pPr indent="0" lvl="0" marL="0" rtl="0" algn="ctr">
              <a:lnSpc>
                <a:spcPct val="98000"/>
              </a:lnSpc>
              <a:spcBef>
                <a:spcPts val="0"/>
              </a:spcBef>
              <a:spcAft>
                <a:spcPts val="0"/>
              </a:spcAft>
              <a:buClr>
                <a:schemeClr val="dk1"/>
              </a:buClr>
              <a:buFont typeface="Arial"/>
              <a:buNone/>
            </a:pPr>
            <a:r>
              <a:rPr b="1" lang="en-US" sz="4000">
                <a:solidFill>
                  <a:schemeClr val="lt1"/>
                </a:solidFill>
              </a:rPr>
              <a:t>What are we solving?</a:t>
            </a:r>
            <a:endParaRPr sz="3200">
              <a:solidFill>
                <a:schemeClr val="lt1"/>
              </a:solidFill>
              <a:latin typeface="Calibri"/>
              <a:ea typeface="Calibri"/>
              <a:cs typeface="Calibri"/>
              <a:sym typeface="Calibri"/>
            </a:endParaRPr>
          </a:p>
        </p:txBody>
      </p:sp>
      <p:sp>
        <p:nvSpPr>
          <p:cNvPr id="233" name="Google Shape;233;p43"/>
          <p:cNvSpPr txBox="1"/>
          <p:nvPr/>
        </p:nvSpPr>
        <p:spPr>
          <a:xfrm>
            <a:off x="8149050" y="2129025"/>
            <a:ext cx="101388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solidFill>
                  <a:schemeClr val="lt1"/>
                </a:solidFill>
                <a:latin typeface="Calibri"/>
                <a:ea typeface="Calibri"/>
                <a:cs typeface="Calibri"/>
                <a:sym typeface="Calibri"/>
              </a:rPr>
              <a:t>Client Domain : Retail Super Store</a:t>
            </a:r>
            <a:endParaRPr b="1" sz="34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44"/>
          <p:cNvSpPr txBox="1"/>
          <p:nvPr/>
        </p:nvSpPr>
        <p:spPr>
          <a:xfrm>
            <a:off x="0" y="63750"/>
            <a:ext cx="18288000" cy="11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chemeClr val="lt1"/>
                </a:solidFill>
                <a:latin typeface="Calibri"/>
                <a:ea typeface="Calibri"/>
                <a:cs typeface="Calibri"/>
                <a:sym typeface="Calibri"/>
              </a:rPr>
              <a:t>BUSINESS PROBLEM</a:t>
            </a:r>
            <a:endParaRPr b="1" sz="4800">
              <a:solidFill>
                <a:schemeClr val="lt1"/>
              </a:solidFill>
              <a:latin typeface="Calibri"/>
              <a:ea typeface="Calibri"/>
              <a:cs typeface="Calibri"/>
              <a:sym typeface="Calibri"/>
            </a:endParaRPr>
          </a:p>
        </p:txBody>
      </p:sp>
      <p:pic>
        <p:nvPicPr>
          <p:cNvPr id="239" name="Google Shape;239;p44"/>
          <p:cNvPicPr preferRelativeResize="0"/>
          <p:nvPr/>
        </p:nvPicPr>
        <p:blipFill>
          <a:blip r:embed="rId3">
            <a:alphaModFix/>
          </a:blip>
          <a:stretch>
            <a:fillRect/>
          </a:stretch>
        </p:blipFill>
        <p:spPr>
          <a:xfrm>
            <a:off x="0" y="1418850"/>
            <a:ext cx="18287999" cy="86552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3" name="Shape 243"/>
        <p:cNvGrpSpPr/>
        <p:nvPr/>
      </p:nvGrpSpPr>
      <p:grpSpPr>
        <a:xfrm>
          <a:off x="0" y="0"/>
          <a:ext cx="0" cy="0"/>
          <a:chOff x="0" y="0"/>
          <a:chExt cx="0" cy="0"/>
        </a:xfrm>
      </p:grpSpPr>
      <p:pic>
        <p:nvPicPr>
          <p:cNvPr id="244" name="Google Shape;244;p45"/>
          <p:cNvPicPr preferRelativeResize="0"/>
          <p:nvPr/>
        </p:nvPicPr>
        <p:blipFill>
          <a:blip r:embed="rId3">
            <a:alphaModFix/>
          </a:blip>
          <a:stretch>
            <a:fillRect/>
          </a:stretch>
        </p:blipFill>
        <p:spPr>
          <a:xfrm>
            <a:off x="152400" y="76200"/>
            <a:ext cx="6340444" cy="10134602"/>
          </a:xfrm>
          <a:prstGeom prst="rect">
            <a:avLst/>
          </a:prstGeom>
          <a:noFill/>
          <a:ln>
            <a:noFill/>
          </a:ln>
        </p:spPr>
      </p:pic>
      <p:sp>
        <p:nvSpPr>
          <p:cNvPr id="245" name="Google Shape;245;p45"/>
          <p:cNvSpPr txBox="1"/>
          <p:nvPr/>
        </p:nvSpPr>
        <p:spPr>
          <a:xfrm>
            <a:off x="6690725" y="139400"/>
            <a:ext cx="11313900" cy="9756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400"/>
              </a:spcAft>
              <a:buNone/>
            </a:pPr>
            <a:r>
              <a:rPr b="1" lang="en-US" sz="3550">
                <a:solidFill>
                  <a:schemeClr val="lt1"/>
                </a:solidFill>
                <a:latin typeface="Roboto"/>
                <a:ea typeface="Roboto"/>
                <a:cs typeface="Roboto"/>
                <a:sym typeface="Roboto"/>
              </a:rPr>
              <a:t>Addressing Business Challenges through Data Mining</a:t>
            </a:r>
            <a:endParaRPr sz="5100">
              <a:solidFill>
                <a:schemeClr val="lt1"/>
              </a:solidFill>
              <a:latin typeface="Calibri"/>
              <a:ea typeface="Calibri"/>
              <a:cs typeface="Calibri"/>
              <a:sym typeface="Calibri"/>
            </a:endParaRPr>
          </a:p>
        </p:txBody>
      </p:sp>
      <p:sp>
        <p:nvSpPr>
          <p:cNvPr id="246" name="Google Shape;246;p45"/>
          <p:cNvSpPr txBox="1"/>
          <p:nvPr/>
        </p:nvSpPr>
        <p:spPr>
          <a:xfrm>
            <a:off x="6690600" y="975725"/>
            <a:ext cx="11597400" cy="9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500">
                <a:solidFill>
                  <a:srgbClr val="FF9900"/>
                </a:solidFill>
                <a:latin typeface="Roboto"/>
                <a:ea typeface="Roboto"/>
                <a:cs typeface="Roboto"/>
                <a:sym typeface="Roboto"/>
              </a:rPr>
              <a:t>Precision Targeting:</a:t>
            </a:r>
            <a:endParaRPr b="1" sz="2500">
              <a:solidFill>
                <a:srgbClr val="FF9900"/>
              </a:solidFill>
              <a:latin typeface="Roboto"/>
              <a:ea typeface="Roboto"/>
              <a:cs typeface="Roboto"/>
              <a:sym typeface="Roboto"/>
            </a:endParaRPr>
          </a:p>
          <a:p>
            <a:pPr indent="0" lvl="0" marL="0" rtl="0" algn="l">
              <a:spcBef>
                <a:spcPts val="0"/>
              </a:spcBef>
              <a:spcAft>
                <a:spcPts val="0"/>
              </a:spcAft>
              <a:buNone/>
            </a:pPr>
            <a:r>
              <a:rPr lang="en-US" sz="2500">
                <a:solidFill>
                  <a:schemeClr val="lt1"/>
                </a:solidFill>
                <a:latin typeface="Roboto"/>
                <a:ea typeface="Roboto"/>
                <a:cs typeface="Roboto"/>
                <a:sym typeface="Roboto"/>
              </a:rPr>
              <a:t>Focus on </a:t>
            </a:r>
            <a:r>
              <a:rPr b="1" lang="en-US" sz="2500">
                <a:solidFill>
                  <a:schemeClr val="lt1"/>
                </a:solidFill>
                <a:latin typeface="Roboto"/>
                <a:ea typeface="Roboto"/>
                <a:cs typeface="Roboto"/>
                <a:sym typeface="Roboto"/>
              </a:rPr>
              <a:t>high-likelihood customers</a:t>
            </a:r>
            <a:r>
              <a:rPr lang="en-US" sz="2500">
                <a:solidFill>
                  <a:schemeClr val="lt1"/>
                </a:solidFill>
                <a:latin typeface="Roboto"/>
                <a:ea typeface="Roboto"/>
                <a:cs typeface="Roboto"/>
                <a:sym typeface="Roboto"/>
              </a:rPr>
              <a:t> to increase campaign precision and </a:t>
            </a:r>
            <a:r>
              <a:rPr b="1" lang="en-US" sz="2500">
                <a:solidFill>
                  <a:schemeClr val="lt1"/>
                </a:solidFill>
                <a:latin typeface="Roboto"/>
                <a:ea typeface="Roboto"/>
                <a:cs typeface="Roboto"/>
                <a:sym typeface="Roboto"/>
              </a:rPr>
              <a:t>reduce wasteful spending</a:t>
            </a:r>
            <a:endParaRPr b="1"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sz="2500">
                <a:solidFill>
                  <a:srgbClr val="FF9900"/>
                </a:solidFill>
                <a:latin typeface="Roboto"/>
                <a:ea typeface="Roboto"/>
                <a:cs typeface="Roboto"/>
                <a:sym typeface="Roboto"/>
              </a:rPr>
              <a:t>Customer Behavior Insights:</a:t>
            </a:r>
            <a:endParaRPr b="1" sz="2500">
              <a:solidFill>
                <a:srgbClr val="FF99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500">
                <a:solidFill>
                  <a:schemeClr val="lt1"/>
                </a:solidFill>
                <a:latin typeface="Roboto"/>
                <a:ea typeface="Roboto"/>
                <a:cs typeface="Roboto"/>
                <a:sym typeface="Roboto"/>
              </a:rPr>
              <a:t>Utilize historical data to </a:t>
            </a:r>
            <a:r>
              <a:rPr b="1" lang="en-US" sz="2500">
                <a:solidFill>
                  <a:schemeClr val="lt1"/>
                </a:solidFill>
                <a:latin typeface="Roboto"/>
                <a:ea typeface="Roboto"/>
                <a:cs typeface="Roboto"/>
                <a:sym typeface="Roboto"/>
              </a:rPr>
              <a:t>understand purchasing patterns</a:t>
            </a:r>
            <a:r>
              <a:rPr lang="en-US" sz="2500">
                <a:solidFill>
                  <a:schemeClr val="lt1"/>
                </a:solidFill>
                <a:latin typeface="Roboto"/>
                <a:ea typeface="Roboto"/>
                <a:cs typeface="Roboto"/>
                <a:sym typeface="Roboto"/>
              </a:rPr>
              <a:t>, driving more engaging and relevant offers</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sz="2500">
                <a:solidFill>
                  <a:srgbClr val="FF9900"/>
                </a:solidFill>
                <a:latin typeface="Roboto"/>
                <a:ea typeface="Roboto"/>
                <a:cs typeface="Roboto"/>
                <a:sym typeface="Roboto"/>
              </a:rPr>
              <a:t>Cost &amp; Revenue Balance:</a:t>
            </a:r>
            <a:endParaRPr b="1" sz="2500">
              <a:solidFill>
                <a:srgbClr val="FF99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500">
                <a:solidFill>
                  <a:schemeClr val="lt1"/>
                </a:solidFill>
                <a:latin typeface="Roboto"/>
                <a:ea typeface="Roboto"/>
                <a:cs typeface="Roboto"/>
                <a:sym typeface="Roboto"/>
              </a:rPr>
              <a:t>Employ predictive analytics to </a:t>
            </a:r>
            <a:r>
              <a:rPr b="1" lang="en-US" sz="2500">
                <a:solidFill>
                  <a:schemeClr val="lt1"/>
                </a:solidFill>
                <a:latin typeface="Roboto"/>
                <a:ea typeface="Roboto"/>
                <a:cs typeface="Roboto"/>
                <a:sym typeface="Roboto"/>
              </a:rPr>
              <a:t>lower campaign costs</a:t>
            </a:r>
            <a:r>
              <a:rPr lang="en-US" sz="2500">
                <a:solidFill>
                  <a:schemeClr val="lt1"/>
                </a:solidFill>
                <a:latin typeface="Roboto"/>
                <a:ea typeface="Roboto"/>
                <a:cs typeface="Roboto"/>
                <a:sym typeface="Roboto"/>
              </a:rPr>
              <a:t> while identifying upsell opportunities for revenue growth</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sz="2500">
                <a:solidFill>
                  <a:srgbClr val="FF9900"/>
                </a:solidFill>
                <a:latin typeface="Roboto"/>
                <a:ea typeface="Roboto"/>
                <a:cs typeface="Roboto"/>
                <a:sym typeface="Roboto"/>
              </a:rPr>
              <a:t>Data Driven Loyalty Programs:</a:t>
            </a:r>
            <a:endParaRPr b="1" sz="2500">
              <a:solidFill>
                <a:srgbClr val="FF99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500">
                <a:solidFill>
                  <a:schemeClr val="lt1"/>
                </a:solidFill>
                <a:latin typeface="Roboto"/>
                <a:ea typeface="Roboto"/>
                <a:cs typeface="Roboto"/>
                <a:sym typeface="Roboto"/>
              </a:rPr>
              <a:t>Enhance long-term customer relationships through </a:t>
            </a:r>
            <a:r>
              <a:rPr b="1" lang="en-US" sz="2500">
                <a:solidFill>
                  <a:schemeClr val="lt1"/>
                </a:solidFill>
                <a:latin typeface="Roboto"/>
                <a:ea typeface="Roboto"/>
                <a:cs typeface="Roboto"/>
                <a:sym typeface="Roboto"/>
              </a:rPr>
              <a:t>personalized promotions</a:t>
            </a:r>
            <a:r>
              <a:rPr lang="en-US" sz="2500">
                <a:solidFill>
                  <a:schemeClr val="lt1"/>
                </a:solidFill>
                <a:latin typeface="Roboto"/>
                <a:ea typeface="Roboto"/>
                <a:cs typeface="Roboto"/>
                <a:sym typeface="Roboto"/>
              </a:rPr>
              <a:t> based on data-driven insights</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sz="2500">
                <a:solidFill>
                  <a:srgbClr val="FF9900"/>
                </a:solidFill>
                <a:latin typeface="Roboto"/>
                <a:ea typeface="Roboto"/>
                <a:cs typeface="Roboto"/>
                <a:sym typeface="Roboto"/>
              </a:rPr>
              <a:t>Resource Efficacy:</a:t>
            </a:r>
            <a:endParaRPr b="1" sz="2500">
              <a:solidFill>
                <a:srgbClr val="FF99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500">
                <a:solidFill>
                  <a:schemeClr val="lt1"/>
                </a:solidFill>
                <a:latin typeface="Roboto"/>
                <a:ea typeface="Roboto"/>
                <a:cs typeface="Roboto"/>
                <a:sym typeface="Roboto"/>
              </a:rPr>
              <a:t>Optimize marketing budgets and manpower by </a:t>
            </a:r>
            <a:r>
              <a:rPr b="1" lang="en-US" sz="2500">
                <a:solidFill>
                  <a:schemeClr val="lt1"/>
                </a:solidFill>
                <a:latin typeface="Roboto"/>
                <a:ea typeface="Roboto"/>
                <a:cs typeface="Roboto"/>
                <a:sym typeface="Roboto"/>
              </a:rPr>
              <a:t>prioritizing efforts on segments</a:t>
            </a:r>
            <a:r>
              <a:rPr lang="en-US" sz="2500">
                <a:solidFill>
                  <a:schemeClr val="lt1"/>
                </a:solidFill>
                <a:latin typeface="Roboto"/>
                <a:ea typeface="Roboto"/>
                <a:cs typeface="Roboto"/>
                <a:sym typeface="Roboto"/>
              </a:rPr>
              <a:t> predicted to yield high response rates</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sz="2500">
                <a:solidFill>
                  <a:srgbClr val="FF9900"/>
                </a:solidFill>
                <a:latin typeface="Roboto"/>
                <a:ea typeface="Roboto"/>
                <a:cs typeface="Roboto"/>
                <a:sym typeface="Roboto"/>
              </a:rPr>
              <a:t>Strategic Growth:</a:t>
            </a:r>
            <a:endParaRPr b="1" sz="2500">
              <a:solidFill>
                <a:srgbClr val="FF9900"/>
              </a:solidFill>
              <a:latin typeface="Roboto"/>
              <a:ea typeface="Roboto"/>
              <a:cs typeface="Roboto"/>
              <a:sym typeface="Roboto"/>
            </a:endParaRPr>
          </a:p>
          <a:p>
            <a:pPr indent="0" lvl="0" marL="0" rtl="0" algn="l">
              <a:spcBef>
                <a:spcPts val="0"/>
              </a:spcBef>
              <a:spcAft>
                <a:spcPts val="0"/>
              </a:spcAft>
              <a:buNone/>
            </a:pPr>
            <a:r>
              <a:rPr lang="en-US" sz="2500">
                <a:solidFill>
                  <a:schemeClr val="lt1"/>
                </a:solidFill>
                <a:latin typeface="Roboto"/>
                <a:ea typeface="Roboto"/>
                <a:cs typeface="Roboto"/>
                <a:sym typeface="Roboto"/>
              </a:rPr>
              <a:t>Leverage predictive modeling to </a:t>
            </a:r>
            <a:r>
              <a:rPr b="1" lang="en-US" sz="2500">
                <a:solidFill>
                  <a:schemeClr val="lt1"/>
                </a:solidFill>
                <a:latin typeface="Roboto"/>
                <a:ea typeface="Roboto"/>
                <a:cs typeface="Roboto"/>
                <a:sym typeface="Roboto"/>
              </a:rPr>
              <a:t>formulate strategies</a:t>
            </a:r>
            <a:r>
              <a:rPr lang="en-US" sz="2500">
                <a:solidFill>
                  <a:schemeClr val="lt1"/>
                </a:solidFill>
                <a:latin typeface="Roboto"/>
                <a:ea typeface="Roboto"/>
                <a:cs typeface="Roboto"/>
                <a:sym typeface="Roboto"/>
              </a:rPr>
              <a:t> that cater to evolving customer needs, ensuring sustained business growth</a:t>
            </a:r>
            <a:endParaRPr sz="25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000">
              <a:solidFill>
                <a:schemeClr val="lt1"/>
              </a:solidFill>
              <a:latin typeface="Roboto"/>
              <a:ea typeface="Roboto"/>
              <a:cs typeface="Roboto"/>
              <a:sym typeface="Roboto"/>
            </a:endParaRPr>
          </a:p>
          <a:p>
            <a:pPr indent="0" lvl="0" marL="0" rtl="0" algn="l">
              <a:spcBef>
                <a:spcPts val="0"/>
              </a:spcBef>
              <a:spcAft>
                <a:spcPts val="0"/>
              </a:spcAft>
              <a:buNone/>
            </a:pPr>
            <a:r>
              <a:t/>
            </a:r>
            <a:endParaRPr sz="20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0" name="Shape 250"/>
        <p:cNvGrpSpPr/>
        <p:nvPr/>
      </p:nvGrpSpPr>
      <p:grpSpPr>
        <a:xfrm>
          <a:off x="0" y="0"/>
          <a:ext cx="0" cy="0"/>
          <a:chOff x="0" y="0"/>
          <a:chExt cx="0" cy="0"/>
        </a:xfrm>
      </p:grpSpPr>
      <p:sp>
        <p:nvSpPr>
          <p:cNvPr id="251" name="Google Shape;251;p46"/>
          <p:cNvSpPr txBox="1"/>
          <p:nvPr/>
        </p:nvSpPr>
        <p:spPr>
          <a:xfrm>
            <a:off x="92925" y="185850"/>
            <a:ext cx="18051000" cy="10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900">
                <a:solidFill>
                  <a:schemeClr val="lt1"/>
                </a:solidFill>
                <a:latin typeface="Helvetica Neue"/>
                <a:ea typeface="Helvetica Neue"/>
                <a:cs typeface="Helvetica Neue"/>
                <a:sym typeface="Helvetica Neue"/>
              </a:rPr>
              <a:t>Choosing Right Metric for the Business</a:t>
            </a:r>
            <a:endParaRPr b="1" sz="5900">
              <a:solidFill>
                <a:schemeClr val="lt1"/>
              </a:solidFill>
              <a:latin typeface="Calibri"/>
              <a:ea typeface="Calibri"/>
              <a:cs typeface="Calibri"/>
              <a:sym typeface="Calibri"/>
            </a:endParaRPr>
          </a:p>
        </p:txBody>
      </p:sp>
      <p:sp>
        <p:nvSpPr>
          <p:cNvPr id="252" name="Google Shape;252;p46"/>
          <p:cNvSpPr txBox="1"/>
          <p:nvPr/>
        </p:nvSpPr>
        <p:spPr>
          <a:xfrm>
            <a:off x="297375" y="2752475"/>
            <a:ext cx="13943700" cy="6585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228600" lvl="0" marL="457200" rtl="0" algn="l">
              <a:lnSpc>
                <a:spcPct val="100000"/>
              </a:lnSpc>
              <a:spcBef>
                <a:spcPts val="1500"/>
              </a:spcBef>
              <a:spcAft>
                <a:spcPts val="0"/>
              </a:spcAft>
              <a:buClr>
                <a:schemeClr val="lt1"/>
              </a:buClr>
              <a:buSzPts val="3300"/>
              <a:buFont typeface="Roboto"/>
              <a:buNone/>
            </a:pPr>
            <a:r>
              <a:rPr b="1" lang="en-US" sz="3300">
                <a:solidFill>
                  <a:srgbClr val="FF9900"/>
                </a:solidFill>
                <a:latin typeface="Roboto"/>
                <a:ea typeface="Roboto"/>
                <a:cs typeface="Roboto"/>
                <a:sym typeface="Roboto"/>
              </a:rPr>
              <a:t>F1 Score Focus</a:t>
            </a:r>
            <a:r>
              <a:rPr lang="en-US" sz="3300">
                <a:solidFill>
                  <a:srgbClr val="FF9900"/>
                </a:solidFill>
                <a:latin typeface="Roboto"/>
                <a:ea typeface="Roboto"/>
                <a:cs typeface="Roboto"/>
                <a:sym typeface="Roboto"/>
              </a:rPr>
              <a:t>:</a:t>
            </a:r>
            <a:r>
              <a:rPr lang="en-US" sz="3300">
                <a:solidFill>
                  <a:schemeClr val="lt1"/>
                </a:solidFill>
                <a:latin typeface="Roboto"/>
                <a:ea typeface="Roboto"/>
                <a:cs typeface="Roboto"/>
                <a:sym typeface="Roboto"/>
              </a:rPr>
              <a:t> Key for balancing false positives and negatives, enhancing model reliability</a:t>
            </a:r>
            <a:endParaRPr sz="3300">
              <a:solidFill>
                <a:schemeClr val="lt1"/>
              </a:solidFill>
              <a:latin typeface="Roboto"/>
              <a:ea typeface="Roboto"/>
              <a:cs typeface="Roboto"/>
              <a:sym typeface="Roboto"/>
            </a:endParaRPr>
          </a:p>
          <a:p>
            <a:pPr indent="-228600" lvl="0" marL="457200" rtl="0" algn="l">
              <a:lnSpc>
                <a:spcPct val="100000"/>
              </a:lnSpc>
              <a:spcBef>
                <a:spcPts val="0"/>
              </a:spcBef>
              <a:spcAft>
                <a:spcPts val="0"/>
              </a:spcAft>
              <a:buClr>
                <a:schemeClr val="lt1"/>
              </a:buClr>
              <a:buSzPts val="3300"/>
              <a:buFont typeface="Roboto"/>
              <a:buNone/>
            </a:pPr>
            <a:r>
              <a:t/>
            </a:r>
            <a:endParaRPr sz="3300">
              <a:solidFill>
                <a:schemeClr val="lt1"/>
              </a:solidFill>
              <a:latin typeface="Roboto"/>
              <a:ea typeface="Roboto"/>
              <a:cs typeface="Roboto"/>
              <a:sym typeface="Roboto"/>
            </a:endParaRPr>
          </a:p>
          <a:p>
            <a:pPr indent="-228600" lvl="0" marL="457200" rtl="0" algn="l">
              <a:lnSpc>
                <a:spcPct val="100000"/>
              </a:lnSpc>
              <a:spcBef>
                <a:spcPts val="0"/>
              </a:spcBef>
              <a:spcAft>
                <a:spcPts val="0"/>
              </a:spcAft>
              <a:buClr>
                <a:schemeClr val="lt1"/>
              </a:buClr>
              <a:buSzPts val="3300"/>
              <a:buFont typeface="Roboto"/>
              <a:buNone/>
            </a:pPr>
            <a:r>
              <a:rPr b="1" lang="en-US" sz="3300">
                <a:solidFill>
                  <a:srgbClr val="FF9900"/>
                </a:solidFill>
                <a:latin typeface="Roboto"/>
                <a:ea typeface="Roboto"/>
                <a:cs typeface="Roboto"/>
                <a:sym typeface="Roboto"/>
              </a:rPr>
              <a:t>Recall Emphasis</a:t>
            </a:r>
            <a:r>
              <a:rPr lang="en-US" sz="3300">
                <a:solidFill>
                  <a:srgbClr val="FF9900"/>
                </a:solidFill>
                <a:latin typeface="Roboto"/>
                <a:ea typeface="Roboto"/>
                <a:cs typeface="Roboto"/>
                <a:sym typeface="Roboto"/>
              </a:rPr>
              <a:t>:</a:t>
            </a:r>
            <a:r>
              <a:rPr lang="en-US" sz="3300">
                <a:solidFill>
                  <a:schemeClr val="lt1"/>
                </a:solidFill>
                <a:latin typeface="Roboto"/>
                <a:ea typeface="Roboto"/>
                <a:cs typeface="Roboto"/>
                <a:sym typeface="Roboto"/>
              </a:rPr>
              <a:t> Targets reducing false negatives to avoid missing potential customers</a:t>
            </a:r>
            <a:endParaRPr sz="3300">
              <a:solidFill>
                <a:schemeClr val="lt1"/>
              </a:solidFill>
              <a:latin typeface="Roboto"/>
              <a:ea typeface="Roboto"/>
              <a:cs typeface="Roboto"/>
              <a:sym typeface="Roboto"/>
            </a:endParaRPr>
          </a:p>
          <a:p>
            <a:pPr indent="-228600" lvl="0" marL="457200" rtl="0" algn="l">
              <a:lnSpc>
                <a:spcPct val="100000"/>
              </a:lnSpc>
              <a:spcBef>
                <a:spcPts val="0"/>
              </a:spcBef>
              <a:spcAft>
                <a:spcPts val="0"/>
              </a:spcAft>
              <a:buClr>
                <a:schemeClr val="lt1"/>
              </a:buClr>
              <a:buSzPts val="3300"/>
              <a:buFont typeface="Roboto"/>
              <a:buNone/>
            </a:pPr>
            <a:r>
              <a:t/>
            </a:r>
            <a:endParaRPr sz="3300">
              <a:solidFill>
                <a:schemeClr val="lt1"/>
              </a:solidFill>
              <a:latin typeface="Roboto"/>
              <a:ea typeface="Roboto"/>
              <a:cs typeface="Roboto"/>
              <a:sym typeface="Roboto"/>
            </a:endParaRPr>
          </a:p>
          <a:p>
            <a:pPr indent="-228600" lvl="0" marL="457200" rtl="0" algn="l">
              <a:lnSpc>
                <a:spcPct val="100000"/>
              </a:lnSpc>
              <a:spcBef>
                <a:spcPts val="0"/>
              </a:spcBef>
              <a:spcAft>
                <a:spcPts val="0"/>
              </a:spcAft>
              <a:buClr>
                <a:schemeClr val="lt1"/>
              </a:buClr>
              <a:buSzPts val="3300"/>
              <a:buFont typeface="Roboto"/>
              <a:buNone/>
            </a:pPr>
            <a:r>
              <a:rPr b="1" lang="en-US" sz="3300">
                <a:solidFill>
                  <a:srgbClr val="FF9900"/>
                </a:solidFill>
                <a:latin typeface="Roboto"/>
                <a:ea typeface="Roboto"/>
                <a:cs typeface="Roboto"/>
                <a:sym typeface="Roboto"/>
              </a:rPr>
              <a:t>Comparative Impact</a:t>
            </a:r>
            <a:r>
              <a:rPr lang="en-US" sz="3300">
                <a:solidFill>
                  <a:srgbClr val="FF9900"/>
                </a:solidFill>
                <a:latin typeface="Roboto"/>
                <a:ea typeface="Roboto"/>
                <a:cs typeface="Roboto"/>
                <a:sym typeface="Roboto"/>
              </a:rPr>
              <a:t>:</a:t>
            </a:r>
            <a:r>
              <a:rPr lang="en-US" sz="3300">
                <a:solidFill>
                  <a:schemeClr val="lt1"/>
                </a:solidFill>
                <a:latin typeface="Roboto"/>
                <a:ea typeface="Roboto"/>
                <a:cs typeface="Roboto"/>
                <a:sym typeface="Roboto"/>
              </a:rPr>
              <a:t> False negatives more critical than false positives in customer acquisition</a:t>
            </a:r>
            <a:endParaRPr sz="3300">
              <a:solidFill>
                <a:schemeClr val="lt1"/>
              </a:solidFill>
              <a:latin typeface="Roboto"/>
              <a:ea typeface="Roboto"/>
              <a:cs typeface="Roboto"/>
              <a:sym typeface="Roboto"/>
            </a:endParaRPr>
          </a:p>
          <a:p>
            <a:pPr indent="-228600" lvl="0" marL="457200" rtl="0" algn="l">
              <a:lnSpc>
                <a:spcPct val="100000"/>
              </a:lnSpc>
              <a:spcBef>
                <a:spcPts val="0"/>
              </a:spcBef>
              <a:spcAft>
                <a:spcPts val="0"/>
              </a:spcAft>
              <a:buClr>
                <a:schemeClr val="lt1"/>
              </a:buClr>
              <a:buSzPts val="3300"/>
              <a:buFont typeface="Roboto"/>
              <a:buNone/>
            </a:pPr>
            <a:r>
              <a:t/>
            </a:r>
            <a:endParaRPr sz="3300">
              <a:solidFill>
                <a:schemeClr val="lt1"/>
              </a:solidFill>
              <a:latin typeface="Roboto"/>
              <a:ea typeface="Roboto"/>
              <a:cs typeface="Roboto"/>
              <a:sym typeface="Roboto"/>
            </a:endParaRPr>
          </a:p>
          <a:p>
            <a:pPr indent="-228600" lvl="0" marL="457200" rtl="0" algn="l">
              <a:lnSpc>
                <a:spcPct val="100000"/>
              </a:lnSpc>
              <a:spcBef>
                <a:spcPts val="0"/>
              </a:spcBef>
              <a:spcAft>
                <a:spcPts val="0"/>
              </a:spcAft>
              <a:buClr>
                <a:schemeClr val="lt1"/>
              </a:buClr>
              <a:buSzPts val="3300"/>
              <a:buFont typeface="Roboto"/>
              <a:buNone/>
            </a:pPr>
            <a:r>
              <a:rPr b="1" lang="en-US" sz="3300">
                <a:solidFill>
                  <a:srgbClr val="FF9900"/>
                </a:solidFill>
                <a:latin typeface="Roboto"/>
                <a:ea typeface="Roboto"/>
                <a:cs typeface="Roboto"/>
                <a:sym typeface="Roboto"/>
              </a:rPr>
              <a:t>Business Relevance</a:t>
            </a:r>
            <a:r>
              <a:rPr lang="en-US" sz="3300">
                <a:solidFill>
                  <a:srgbClr val="FF9900"/>
                </a:solidFill>
                <a:latin typeface="Roboto"/>
                <a:ea typeface="Roboto"/>
                <a:cs typeface="Roboto"/>
                <a:sym typeface="Roboto"/>
              </a:rPr>
              <a:t>:</a:t>
            </a:r>
            <a:r>
              <a:rPr lang="en-US" sz="3300">
                <a:solidFill>
                  <a:schemeClr val="lt1"/>
                </a:solidFill>
                <a:latin typeface="Roboto"/>
                <a:ea typeface="Roboto"/>
                <a:cs typeface="Roboto"/>
                <a:sym typeface="Roboto"/>
              </a:rPr>
              <a:t> Aligns with goals of effective marketing and cost-efficient campaigns</a:t>
            </a:r>
            <a:endParaRPr sz="3300">
              <a:solidFill>
                <a:schemeClr val="lt1"/>
              </a:solidFill>
              <a:latin typeface="Roboto"/>
              <a:ea typeface="Roboto"/>
              <a:cs typeface="Roboto"/>
              <a:sym typeface="Roboto"/>
            </a:endParaRPr>
          </a:p>
          <a:p>
            <a:pPr indent="0" lvl="0" marL="0" rtl="0" algn="l">
              <a:spcBef>
                <a:spcPts val="1500"/>
              </a:spcBef>
              <a:spcAft>
                <a:spcPts val="0"/>
              </a:spcAft>
              <a:buNone/>
            </a:pPr>
            <a:r>
              <a:t/>
            </a:r>
            <a:endParaRPr sz="3200">
              <a:solidFill>
                <a:schemeClr val="dk1"/>
              </a:solidFill>
              <a:latin typeface="Calibri"/>
              <a:ea typeface="Calibri"/>
              <a:cs typeface="Calibri"/>
              <a:sym typeface="Calibri"/>
            </a:endParaRPr>
          </a:p>
        </p:txBody>
      </p:sp>
      <p:sp>
        <p:nvSpPr>
          <p:cNvPr id="253" name="Google Shape;253;p46"/>
          <p:cNvSpPr txBox="1"/>
          <p:nvPr/>
        </p:nvSpPr>
        <p:spPr>
          <a:xfrm>
            <a:off x="835700" y="1552000"/>
            <a:ext cx="103467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solidFill>
                  <a:schemeClr val="lt1"/>
                </a:solidFill>
                <a:latin typeface="Calibri"/>
                <a:ea typeface="Calibri"/>
                <a:cs typeface="Calibri"/>
                <a:sym typeface="Calibri"/>
              </a:rPr>
              <a:t>TARGET VARIABLE : </a:t>
            </a:r>
            <a:r>
              <a:rPr b="1" lang="en-US" sz="3300">
                <a:solidFill>
                  <a:srgbClr val="FF9900"/>
                </a:solidFill>
                <a:latin typeface="Calibri"/>
                <a:ea typeface="Calibri"/>
                <a:cs typeface="Calibri"/>
                <a:sym typeface="Calibri"/>
              </a:rPr>
              <a:t>RESPONSE</a:t>
            </a:r>
            <a:endParaRPr b="1" sz="3300">
              <a:solidFill>
                <a:srgbClr val="FF99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7"/>
          <p:cNvSpPr txBox="1"/>
          <p:nvPr>
            <p:ph type="title"/>
          </p:nvPr>
        </p:nvSpPr>
        <p:spPr>
          <a:xfrm>
            <a:off x="1257300" y="547688"/>
            <a:ext cx="15773400" cy="1988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US" sz="5900"/>
              <a:t>Data Understanding &amp; preparation</a:t>
            </a:r>
            <a:endParaRPr sz="5900"/>
          </a:p>
        </p:txBody>
      </p:sp>
      <p:sp>
        <p:nvSpPr>
          <p:cNvPr id="259" name="Google Shape;259;p47"/>
          <p:cNvSpPr txBox="1"/>
          <p:nvPr>
            <p:ph idx="1" type="body"/>
          </p:nvPr>
        </p:nvSpPr>
        <p:spPr>
          <a:xfrm>
            <a:off x="2821175" y="10286988"/>
            <a:ext cx="15773400" cy="6526800"/>
          </a:xfrm>
          <a:prstGeom prst="rect">
            <a:avLst/>
          </a:prstGeom>
        </p:spPr>
        <p:txBody>
          <a:bodyPr anchorCtr="0" anchor="t" bIns="68550" lIns="137150" spcFirstLastPara="1" rIns="137150" wrap="square" tIns="68550">
            <a:normAutofit/>
          </a:bodyPr>
          <a:lstStyle/>
          <a:p>
            <a:pPr indent="0" lvl="0" marL="0" rtl="0" algn="l">
              <a:spcBef>
                <a:spcPts val="1500"/>
              </a:spcBef>
              <a:spcAft>
                <a:spcPts val="0"/>
              </a:spcAft>
              <a:buNone/>
            </a:pPr>
            <a:r>
              <a:t/>
            </a:r>
            <a:endParaRPr/>
          </a:p>
        </p:txBody>
      </p:sp>
      <p:pic>
        <p:nvPicPr>
          <p:cNvPr id="260" name="Google Shape;260;p47"/>
          <p:cNvPicPr preferRelativeResize="0"/>
          <p:nvPr/>
        </p:nvPicPr>
        <p:blipFill>
          <a:blip r:embed="rId3">
            <a:alphaModFix/>
          </a:blip>
          <a:stretch>
            <a:fillRect/>
          </a:stretch>
        </p:blipFill>
        <p:spPr>
          <a:xfrm>
            <a:off x="704850" y="2880300"/>
            <a:ext cx="16878300" cy="500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1257300" y="547695"/>
            <a:ext cx="15773400" cy="1166700"/>
          </a:xfrm>
          <a:prstGeom prst="rect">
            <a:avLst/>
          </a:prstGeom>
          <a:noFill/>
          <a:ln>
            <a:noFill/>
          </a:ln>
        </p:spPr>
        <p:txBody>
          <a:bodyPr anchorCtr="0" anchor="ctr" bIns="68550" lIns="137150" spcFirstLastPara="1" rIns="137150" wrap="square" tIns="68550">
            <a:normAutofit/>
          </a:bodyPr>
          <a:lstStyle/>
          <a:p>
            <a:pPr indent="0" lvl="0" marL="0" rtl="0" algn="ctr">
              <a:lnSpc>
                <a:spcPct val="90000"/>
              </a:lnSpc>
              <a:spcBef>
                <a:spcPts val="0"/>
              </a:spcBef>
              <a:spcAft>
                <a:spcPts val="0"/>
              </a:spcAft>
              <a:buClr>
                <a:schemeClr val="dk1"/>
              </a:buClr>
              <a:buSzPts val="6600"/>
              <a:buFont typeface="Calibri"/>
              <a:buNone/>
            </a:pPr>
            <a:r>
              <a:rPr lang="en-US" sz="6100"/>
              <a:t>Data Preparation : Nulls</a:t>
            </a:r>
            <a:endParaRPr sz="6100"/>
          </a:p>
        </p:txBody>
      </p:sp>
      <p:pic>
        <p:nvPicPr>
          <p:cNvPr descr="A screenshot of a computer screen&#10;&#10;Description automatically generated" id="266" name="Google Shape;266;p48"/>
          <p:cNvPicPr preferRelativeResize="0"/>
          <p:nvPr/>
        </p:nvPicPr>
        <p:blipFill rotWithShape="1">
          <a:blip r:embed="rId3">
            <a:alphaModFix/>
          </a:blip>
          <a:srcRect b="0" l="0" r="0" t="0"/>
          <a:stretch/>
        </p:blipFill>
        <p:spPr>
          <a:xfrm>
            <a:off x="3187148" y="2132921"/>
            <a:ext cx="4876800" cy="7535637"/>
          </a:xfrm>
          <a:prstGeom prst="rect">
            <a:avLst/>
          </a:prstGeom>
          <a:noFill/>
          <a:ln>
            <a:noFill/>
          </a:ln>
        </p:spPr>
      </p:pic>
      <p:sp>
        <p:nvSpPr>
          <p:cNvPr id="267" name="Google Shape;267;p48"/>
          <p:cNvSpPr txBox="1"/>
          <p:nvPr/>
        </p:nvSpPr>
        <p:spPr>
          <a:xfrm>
            <a:off x="9144000" y="3543659"/>
            <a:ext cx="8105400" cy="55413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0" i="0" lang="en-US" sz="2700" u="none" cap="none" strike="noStrike">
                <a:solidFill>
                  <a:schemeClr val="dk1"/>
                </a:solidFill>
                <a:latin typeface="Calibri"/>
                <a:ea typeface="Calibri"/>
                <a:cs typeface="Calibri"/>
                <a:sym typeface="Calibri"/>
              </a:rPr>
              <a:t>We have nulls only for Income attribute.</a:t>
            </a:r>
            <a:endParaRPr sz="2100"/>
          </a:p>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a:p>
            <a:pPr indent="0" lvl="0" marL="0" marR="0" rtl="0" algn="l">
              <a:spcBef>
                <a:spcPts val="0"/>
              </a:spcBef>
              <a:spcAft>
                <a:spcPts val="0"/>
              </a:spcAft>
              <a:buNone/>
            </a:pPr>
            <a:r>
              <a:rPr lang="en-US" sz="2700">
                <a:solidFill>
                  <a:schemeClr val="dk1"/>
                </a:solidFill>
                <a:latin typeface="Calibri"/>
                <a:ea typeface="Calibri"/>
                <a:cs typeface="Calibri"/>
                <a:sym typeface="Calibri"/>
              </a:rPr>
              <a:t>Process to replace nulls:</a:t>
            </a:r>
            <a:endParaRPr sz="2100"/>
          </a:p>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a:p>
            <a:pPr indent="0" lvl="0" marL="0" marR="0" rtl="0" algn="l">
              <a:spcBef>
                <a:spcPts val="0"/>
              </a:spcBef>
              <a:spcAft>
                <a:spcPts val="0"/>
              </a:spcAft>
              <a:buNone/>
            </a:pPr>
            <a:r>
              <a:rPr lang="en-US" sz="2700">
                <a:solidFill>
                  <a:schemeClr val="dk1"/>
                </a:solidFill>
                <a:latin typeface="Calibri"/>
                <a:ea typeface="Calibri"/>
                <a:cs typeface="Calibri"/>
                <a:sym typeface="Calibri"/>
              </a:rPr>
              <a:t>Average of Income for dataset: 52247</a:t>
            </a:r>
            <a:endParaRPr sz="2100"/>
          </a:p>
          <a:p>
            <a:pPr indent="0" lvl="0" marL="0" marR="0" rtl="0" algn="l">
              <a:spcBef>
                <a:spcPts val="0"/>
              </a:spcBef>
              <a:spcAft>
                <a:spcPts val="0"/>
              </a:spcAft>
              <a:buNone/>
            </a:pPr>
            <a:r>
              <a:rPr lang="en-US" sz="2700">
                <a:solidFill>
                  <a:schemeClr val="dk1"/>
                </a:solidFill>
                <a:latin typeface="Calibri"/>
                <a:ea typeface="Calibri"/>
                <a:cs typeface="Calibri"/>
                <a:sym typeface="Calibri"/>
              </a:rPr>
              <a:t>Average (for response = 1) = 60209</a:t>
            </a:r>
            <a:endParaRPr sz="2100"/>
          </a:p>
          <a:p>
            <a:pPr indent="0" lvl="0" marL="0" marR="0" rtl="0" algn="l">
              <a:spcBef>
                <a:spcPts val="0"/>
              </a:spcBef>
              <a:spcAft>
                <a:spcPts val="0"/>
              </a:spcAft>
              <a:buNone/>
            </a:pPr>
            <a:r>
              <a:rPr lang="en-US" sz="2700">
                <a:solidFill>
                  <a:schemeClr val="dk1"/>
                </a:solidFill>
                <a:latin typeface="Calibri"/>
                <a:ea typeface="Calibri"/>
                <a:cs typeface="Calibri"/>
                <a:sym typeface="Calibri"/>
              </a:rPr>
              <a:t>Average (response = 0) = 50839</a:t>
            </a:r>
            <a:endParaRPr sz="2100"/>
          </a:p>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a:p>
            <a:pPr indent="0" lvl="0" marL="0" marR="0" rtl="0" algn="l">
              <a:spcBef>
                <a:spcPts val="0"/>
              </a:spcBef>
              <a:spcAft>
                <a:spcPts val="0"/>
              </a:spcAft>
              <a:buNone/>
            </a:pPr>
            <a:r>
              <a:rPr lang="en-US" sz="2700">
                <a:solidFill>
                  <a:schemeClr val="dk1"/>
                </a:solidFill>
                <a:latin typeface="Calibri"/>
                <a:ea typeface="Calibri"/>
                <a:cs typeface="Calibri"/>
                <a:sym typeface="Calibri"/>
              </a:rPr>
              <a:t>Out of the 24 null values, 23 entries have Response = 0.</a:t>
            </a:r>
            <a:endParaRPr sz="2100"/>
          </a:p>
          <a:p>
            <a:pPr indent="0" lvl="0" marL="0" marR="0" rtl="0" algn="l">
              <a:spcBef>
                <a:spcPts val="0"/>
              </a:spcBef>
              <a:spcAft>
                <a:spcPts val="0"/>
              </a:spcAft>
              <a:buNone/>
            </a:pPr>
            <a:r>
              <a:rPr lang="en-US" sz="2700">
                <a:solidFill>
                  <a:schemeClr val="dk1"/>
                </a:solidFill>
                <a:latin typeface="Calibri"/>
                <a:ea typeface="Calibri"/>
                <a:cs typeface="Calibri"/>
                <a:sym typeface="Calibri"/>
              </a:rPr>
              <a:t>So, replaced those 23 nulls with 50839</a:t>
            </a:r>
            <a:endParaRPr sz="2100"/>
          </a:p>
          <a:p>
            <a:pPr indent="0" lvl="0" marL="0" marR="0" rtl="0" algn="l">
              <a:spcBef>
                <a:spcPts val="0"/>
              </a:spcBef>
              <a:spcAft>
                <a:spcPts val="0"/>
              </a:spcAft>
              <a:buNone/>
            </a:pPr>
            <a:r>
              <a:rPr lang="en-US" sz="2700">
                <a:solidFill>
                  <a:schemeClr val="dk1"/>
                </a:solidFill>
                <a:latin typeface="Calibri"/>
                <a:ea typeface="Calibri"/>
                <a:cs typeface="Calibri"/>
                <a:sym typeface="Calibri"/>
              </a:rPr>
              <a:t>And the null with Response = 1 with 60209</a:t>
            </a:r>
            <a:endParaRPr sz="2100"/>
          </a:p>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a:p>
            <a:pPr indent="0" lvl="0" marL="0" marR="0" rtl="0" algn="l">
              <a:spcBef>
                <a:spcPts val="0"/>
              </a:spcBef>
              <a:spcAft>
                <a:spcPts val="0"/>
              </a:spcAft>
              <a:buNone/>
            </a:pPr>
            <a:r>
              <a:rPr lang="en-US" sz="2700">
                <a:solidFill>
                  <a:schemeClr val="dk1"/>
                </a:solidFill>
                <a:latin typeface="Calibri"/>
                <a:ea typeface="Calibri"/>
                <a:cs typeface="Calibri"/>
                <a:sym typeface="Calibri"/>
              </a:rPr>
              <a:t>Average after replacement: 52236</a:t>
            </a:r>
            <a:endParaRPr sz="2100"/>
          </a:p>
        </p:txBody>
      </p:sp>
      <p:sp>
        <p:nvSpPr>
          <p:cNvPr id="268" name="Google Shape;268;p48"/>
          <p:cNvSpPr txBox="1"/>
          <p:nvPr/>
        </p:nvSpPr>
        <p:spPr>
          <a:xfrm>
            <a:off x="9531050" y="2460575"/>
            <a:ext cx="7974600" cy="66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3000">
                <a:solidFill>
                  <a:schemeClr val="lt1"/>
                </a:solidFill>
                <a:latin typeface="Calibri"/>
                <a:ea typeface="Calibri"/>
                <a:cs typeface="Calibri"/>
                <a:sym typeface="Calibri"/>
              </a:rPr>
              <a:t>We have nulls only for Income attribute.</a:t>
            </a:r>
            <a:endParaRPr sz="30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30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3000">
                <a:solidFill>
                  <a:schemeClr val="lt1"/>
                </a:solidFill>
                <a:latin typeface="Calibri"/>
                <a:ea typeface="Calibri"/>
                <a:cs typeface="Calibri"/>
                <a:sym typeface="Calibri"/>
              </a:rPr>
              <a:t>Since there are only a few nulls in a large dataset, it is the best if we just drop them </a:t>
            </a:r>
            <a:endParaRPr sz="3000">
              <a:solidFill>
                <a:schemeClr val="lt1"/>
              </a:solidFill>
              <a:latin typeface="Calibri"/>
              <a:ea typeface="Calibri"/>
              <a:cs typeface="Calibri"/>
              <a:sym typeface="Calibri"/>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